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Balsamiq Sans" charset="1" panose="02000603000000000000"/>
      <p:regular r:id="rId25"/>
    </p:embeddedFont>
    <p:embeddedFont>
      <p:font typeface="Caveat Brush" charset="1" panose="00000000000000000000"/>
      <p:regular r:id="rId26"/>
    </p:embeddedFont>
    <p:embeddedFont>
      <p:font typeface="Balsamiq Sans Bold" charset="1" panose="02000603000000000000"/>
      <p:regular r:id="rId27"/>
    </p:embeddedFont>
    <p:embeddedFont>
      <p:font typeface="Canva Sans" charset="1" panose="020B0503030501040103"/>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gif"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jpe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2" Target="../media/image1.png" Type="http://schemas.openxmlformats.org/officeDocument/2006/relationships/image"/><Relationship Id="rId3" Target="../media/image25.gif"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0.png" Type="http://schemas.openxmlformats.org/officeDocument/2006/relationships/image"/><Relationship Id="rId9"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2" Target="../media/image1.png" Type="http://schemas.openxmlformats.org/officeDocument/2006/relationships/image"/><Relationship Id="rId3" Target="../media/image25.gif"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31.png" Type="http://schemas.openxmlformats.org/officeDocument/2006/relationships/image"/><Relationship Id="rId9"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2" Target="../media/image1.png" Type="http://schemas.openxmlformats.org/officeDocument/2006/relationships/image"/><Relationship Id="rId3" Target="../media/image25.gif"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2" Target="../media/image1.png" Type="http://schemas.openxmlformats.org/officeDocument/2006/relationships/image"/><Relationship Id="rId3" Target="../media/image25.gif"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2" Target="../media/image1.png" Type="http://schemas.openxmlformats.org/officeDocument/2006/relationships/image"/><Relationship Id="rId3" Target="../media/image25.gif"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2" Target="../media/image1.png" Type="http://schemas.openxmlformats.org/officeDocument/2006/relationships/image"/><Relationship Id="rId3" Target="../media/image25.gif"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2" Target="../media/image1.png" Type="http://schemas.openxmlformats.org/officeDocument/2006/relationships/image"/><Relationship Id="rId3" Target="../media/image25.gif"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2" Target="../media/image1.png" Type="http://schemas.openxmlformats.org/officeDocument/2006/relationships/image"/><Relationship Id="rId3" Target="../media/image25.gif"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gif"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2" Target="../media/image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 Id="rId9" Target="../media/image2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2" Target="../media/image1.png" Type="http://schemas.openxmlformats.org/officeDocument/2006/relationships/image"/><Relationship Id="rId3" Target="../media/image25.gif"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name="Freeform 3" id="3"/>
          <p:cNvSpPr/>
          <p:nvPr/>
        </p:nvSpPr>
        <p:spPr>
          <a:xfrm flipH="false" flipV="false" rot="0">
            <a:off x="-418688" y="-591649"/>
            <a:ext cx="14740902" cy="2036925"/>
          </a:xfrm>
          <a:custGeom>
            <a:avLst/>
            <a:gdLst/>
            <a:ahLst/>
            <a:cxnLst/>
            <a:rect r="r" b="b" t="t" l="l"/>
            <a:pathLst>
              <a:path h="2036925" w="14740902">
                <a:moveTo>
                  <a:pt x="0" y="0"/>
                </a:moveTo>
                <a:lnTo>
                  <a:pt x="14740903" y="0"/>
                </a:lnTo>
                <a:lnTo>
                  <a:pt x="14740903" y="2036925"/>
                </a:lnTo>
                <a:lnTo>
                  <a:pt x="0" y="20369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566744" y="8745435"/>
            <a:ext cx="6818386" cy="512865"/>
          </a:xfrm>
          <a:prstGeom prst="rect">
            <a:avLst/>
          </a:prstGeom>
        </p:spPr>
        <p:txBody>
          <a:bodyPr anchor="t" rtlCol="false" tIns="0" lIns="0" bIns="0" rIns="0">
            <a:spAutoFit/>
          </a:bodyPr>
          <a:lstStyle/>
          <a:p>
            <a:pPr algn="ctr">
              <a:lnSpc>
                <a:spcPts val="4198"/>
              </a:lnSpc>
            </a:pPr>
            <a:r>
              <a:rPr lang="en-US" sz="3180">
                <a:solidFill>
                  <a:srgbClr val="FFFFF4"/>
                </a:solidFill>
                <a:latin typeface="Balsamiq Sans"/>
                <a:ea typeface="Balsamiq Sans"/>
                <a:cs typeface="Balsamiq Sans"/>
                <a:sym typeface="Balsamiq Sans"/>
              </a:rPr>
              <a:t>By Sudhensh Reddy </a:t>
            </a:r>
          </a:p>
        </p:txBody>
      </p:sp>
      <p:sp>
        <p:nvSpPr>
          <p:cNvPr name="Freeform 5" id="5"/>
          <p:cNvSpPr/>
          <p:nvPr/>
        </p:nvSpPr>
        <p:spPr>
          <a:xfrm flipH="false" flipV="true" rot="0">
            <a:off x="4566744" y="8942091"/>
            <a:ext cx="14740902" cy="2036925"/>
          </a:xfrm>
          <a:custGeom>
            <a:avLst/>
            <a:gdLst/>
            <a:ahLst/>
            <a:cxnLst/>
            <a:rect r="r" b="b" t="t" l="l"/>
            <a:pathLst>
              <a:path h="2036925" w="14740902">
                <a:moveTo>
                  <a:pt x="0" y="2036924"/>
                </a:moveTo>
                <a:lnTo>
                  <a:pt x="14740902" y="2036924"/>
                </a:lnTo>
                <a:lnTo>
                  <a:pt x="14740902" y="0"/>
                </a:lnTo>
                <a:lnTo>
                  <a:pt x="0" y="0"/>
                </a:lnTo>
                <a:lnTo>
                  <a:pt x="0" y="2036924"/>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6" id="6"/>
          <p:cNvPicPr>
            <a:picLocks noChangeAspect="true"/>
          </p:cNvPicPr>
          <p:nvPr/>
        </p:nvPicPr>
        <p:blipFill>
          <a:blip r:embed="rId5"/>
          <a:srcRect l="0" t="0" r="0" b="0"/>
          <a:stretch>
            <a:fillRect/>
          </a:stretch>
        </p:blipFill>
        <p:spPr>
          <a:xfrm flipH="false" flipV="false" rot="0">
            <a:off x="7043" y="7551880"/>
            <a:ext cx="2043313" cy="1675517"/>
          </a:xfrm>
          <a:prstGeom prst="rect">
            <a:avLst/>
          </a:prstGeom>
        </p:spPr>
      </p:pic>
      <p:sp>
        <p:nvSpPr>
          <p:cNvPr name="Freeform 7" id="7"/>
          <p:cNvSpPr/>
          <p:nvPr/>
        </p:nvSpPr>
        <p:spPr>
          <a:xfrm flipH="false" flipV="false" rot="0">
            <a:off x="9633001" y="2183109"/>
            <a:ext cx="7626299" cy="5920781"/>
          </a:xfrm>
          <a:custGeom>
            <a:avLst/>
            <a:gdLst/>
            <a:ahLst/>
            <a:cxnLst/>
            <a:rect r="r" b="b" t="t" l="l"/>
            <a:pathLst>
              <a:path h="5920781" w="7626299">
                <a:moveTo>
                  <a:pt x="0" y="0"/>
                </a:moveTo>
                <a:lnTo>
                  <a:pt x="7626299" y="0"/>
                </a:lnTo>
                <a:lnTo>
                  <a:pt x="7626299" y="5920782"/>
                </a:lnTo>
                <a:lnTo>
                  <a:pt x="0" y="59207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028700" y="2109736"/>
            <a:ext cx="8115300" cy="3067808"/>
          </a:xfrm>
          <a:prstGeom prst="rect">
            <a:avLst/>
          </a:prstGeom>
        </p:spPr>
        <p:txBody>
          <a:bodyPr anchor="t" rtlCol="false" tIns="0" lIns="0" bIns="0" rIns="0">
            <a:spAutoFit/>
          </a:bodyPr>
          <a:lstStyle/>
          <a:p>
            <a:pPr algn="l">
              <a:lnSpc>
                <a:spcPts val="12315"/>
              </a:lnSpc>
            </a:pPr>
            <a:r>
              <a:rPr lang="en-US" sz="8797">
                <a:solidFill>
                  <a:srgbClr val="FFFFFF"/>
                </a:solidFill>
                <a:latin typeface="Caveat Brush"/>
                <a:ea typeface="Caveat Brush"/>
                <a:cs typeface="Caveat Brush"/>
                <a:sym typeface="Caveat Brush"/>
              </a:rPr>
              <a:t>INTRO TO CAD AND PCBS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name="Freeform 3" id="3"/>
          <p:cNvSpPr/>
          <p:nvPr/>
        </p:nvSpPr>
        <p:spPr>
          <a:xfrm flipH="false" flipV="false" rot="0">
            <a:off x="-564200" y="7426586"/>
            <a:ext cx="2565398" cy="2696870"/>
          </a:xfrm>
          <a:custGeom>
            <a:avLst/>
            <a:gdLst/>
            <a:ahLst/>
            <a:cxnLst/>
            <a:rect r="r" b="b" t="t" l="l"/>
            <a:pathLst>
              <a:path h="2696870" w="2565398">
                <a:moveTo>
                  <a:pt x="0" y="0"/>
                </a:moveTo>
                <a:lnTo>
                  <a:pt x="2565398" y="0"/>
                </a:lnTo>
                <a:lnTo>
                  <a:pt x="2565398" y="2696870"/>
                </a:lnTo>
                <a:lnTo>
                  <a:pt x="0" y="2696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35144" y="2209324"/>
            <a:ext cx="6855815" cy="5868352"/>
          </a:xfrm>
          <a:custGeom>
            <a:avLst/>
            <a:gdLst/>
            <a:ahLst/>
            <a:cxnLst/>
            <a:rect r="r" b="b" t="t" l="l"/>
            <a:pathLst>
              <a:path h="5868352" w="6855815">
                <a:moveTo>
                  <a:pt x="0" y="0"/>
                </a:moveTo>
                <a:lnTo>
                  <a:pt x="6855816" y="0"/>
                </a:lnTo>
                <a:lnTo>
                  <a:pt x="6855816" y="5868352"/>
                </a:lnTo>
                <a:lnTo>
                  <a:pt x="0" y="5868352"/>
                </a:lnTo>
                <a:lnTo>
                  <a:pt x="0" y="0"/>
                </a:lnTo>
                <a:close/>
              </a:path>
            </a:pathLst>
          </a:custGeom>
          <a:blipFill>
            <a:blip r:embed="rId5"/>
            <a:stretch>
              <a:fillRect l="0" t="0" r="0" b="0"/>
            </a:stretch>
          </a:blipFill>
        </p:spPr>
      </p:sp>
      <p:sp>
        <p:nvSpPr>
          <p:cNvPr name="TextBox 5" id="5"/>
          <p:cNvSpPr txBox="true"/>
          <p:nvPr/>
        </p:nvSpPr>
        <p:spPr>
          <a:xfrm rot="0">
            <a:off x="2623326" y="4054832"/>
            <a:ext cx="6520674" cy="3371754"/>
          </a:xfrm>
          <a:prstGeom prst="rect">
            <a:avLst/>
          </a:prstGeom>
        </p:spPr>
        <p:txBody>
          <a:bodyPr anchor="t" rtlCol="false" tIns="0" lIns="0" bIns="0" rIns="0">
            <a:spAutoFit/>
          </a:bodyPr>
          <a:lstStyle/>
          <a:p>
            <a:pPr algn="l">
              <a:lnSpc>
                <a:spcPts val="3832"/>
              </a:lnSpc>
            </a:pPr>
            <a:r>
              <a:rPr lang="en-US" sz="2903">
                <a:solidFill>
                  <a:srgbClr val="FFFFFF"/>
                </a:solidFill>
                <a:latin typeface="Balsamiq Sans"/>
                <a:ea typeface="Balsamiq Sans"/>
                <a:cs typeface="Balsamiq Sans"/>
                <a:sym typeface="Balsamiq Sans"/>
              </a:rPr>
              <a:t>Single sided</a:t>
            </a:r>
          </a:p>
          <a:p>
            <a:pPr algn="l">
              <a:lnSpc>
                <a:spcPts val="3832"/>
              </a:lnSpc>
            </a:pPr>
            <a:r>
              <a:rPr lang="en-US" sz="2903">
                <a:solidFill>
                  <a:srgbClr val="FFFFFF"/>
                </a:solidFill>
                <a:latin typeface="Balsamiq Sans"/>
                <a:ea typeface="Balsamiq Sans"/>
                <a:cs typeface="Balsamiq Sans"/>
                <a:sym typeface="Balsamiq Sans"/>
              </a:rPr>
              <a:t>Double sided</a:t>
            </a:r>
          </a:p>
          <a:p>
            <a:pPr algn="l">
              <a:lnSpc>
                <a:spcPts val="3832"/>
              </a:lnSpc>
            </a:pPr>
            <a:r>
              <a:rPr lang="en-US" sz="2903">
                <a:solidFill>
                  <a:srgbClr val="FFFFFF"/>
                </a:solidFill>
                <a:latin typeface="Balsamiq Sans"/>
                <a:ea typeface="Balsamiq Sans"/>
                <a:cs typeface="Balsamiq Sans"/>
                <a:sym typeface="Balsamiq Sans"/>
              </a:rPr>
              <a:t>Multilayered</a:t>
            </a:r>
          </a:p>
          <a:p>
            <a:pPr algn="l">
              <a:lnSpc>
                <a:spcPts val="3832"/>
              </a:lnSpc>
            </a:pPr>
            <a:r>
              <a:rPr lang="en-US" sz="2903">
                <a:solidFill>
                  <a:srgbClr val="FFFFFF"/>
                </a:solidFill>
                <a:latin typeface="Balsamiq Sans"/>
                <a:ea typeface="Balsamiq Sans"/>
                <a:cs typeface="Balsamiq Sans"/>
                <a:sym typeface="Balsamiq Sans"/>
              </a:rPr>
              <a:t>Rigid</a:t>
            </a:r>
          </a:p>
          <a:p>
            <a:pPr algn="l">
              <a:lnSpc>
                <a:spcPts val="3832"/>
              </a:lnSpc>
            </a:pPr>
            <a:r>
              <a:rPr lang="en-US" sz="2903">
                <a:solidFill>
                  <a:srgbClr val="FFFFFF"/>
                </a:solidFill>
                <a:latin typeface="Balsamiq Sans"/>
                <a:ea typeface="Balsamiq Sans"/>
                <a:cs typeface="Balsamiq Sans"/>
                <a:sym typeface="Balsamiq Sans"/>
              </a:rPr>
              <a:t>Flexible</a:t>
            </a:r>
          </a:p>
          <a:p>
            <a:pPr algn="l">
              <a:lnSpc>
                <a:spcPts val="3832"/>
              </a:lnSpc>
            </a:pPr>
            <a:r>
              <a:rPr lang="en-US" sz="2903">
                <a:solidFill>
                  <a:srgbClr val="FFFFFF"/>
                </a:solidFill>
                <a:latin typeface="Balsamiq Sans"/>
                <a:ea typeface="Balsamiq Sans"/>
                <a:cs typeface="Balsamiq Sans"/>
                <a:sym typeface="Balsamiq Sans"/>
              </a:rPr>
              <a:t>Rigidflex</a:t>
            </a:r>
          </a:p>
          <a:p>
            <a:pPr algn="l">
              <a:lnSpc>
                <a:spcPts val="3832"/>
              </a:lnSpc>
            </a:pPr>
            <a:r>
              <a:rPr lang="en-US" sz="2903">
                <a:solidFill>
                  <a:srgbClr val="FFFFFF"/>
                </a:solidFill>
                <a:latin typeface="Balsamiq Sans"/>
                <a:ea typeface="Balsamiq Sans"/>
                <a:cs typeface="Balsamiq Sans"/>
                <a:sym typeface="Balsamiq Sans"/>
              </a:rPr>
              <a:t>High frequency</a:t>
            </a:r>
          </a:p>
        </p:txBody>
      </p:sp>
      <p:grpSp>
        <p:nvGrpSpPr>
          <p:cNvPr name="Group 6" id="6"/>
          <p:cNvGrpSpPr/>
          <p:nvPr/>
        </p:nvGrpSpPr>
        <p:grpSpPr>
          <a:xfrm rot="0">
            <a:off x="1818889" y="1286695"/>
            <a:ext cx="7325111" cy="1845257"/>
            <a:chOff x="0" y="0"/>
            <a:chExt cx="9766815" cy="2460343"/>
          </a:xfrm>
        </p:grpSpPr>
        <p:sp>
          <p:nvSpPr>
            <p:cNvPr name="Freeform 7" id="7"/>
            <p:cNvSpPr/>
            <p:nvPr/>
          </p:nvSpPr>
          <p:spPr>
            <a:xfrm flipH="false" flipV="false" rot="0">
              <a:off x="1162707" y="0"/>
              <a:ext cx="7749111" cy="2460343"/>
            </a:xfrm>
            <a:custGeom>
              <a:avLst/>
              <a:gdLst/>
              <a:ahLst/>
              <a:cxnLst/>
              <a:rect r="r" b="b" t="t" l="l"/>
              <a:pathLst>
                <a:path h="2460343" w="7749111">
                  <a:moveTo>
                    <a:pt x="0" y="0"/>
                  </a:moveTo>
                  <a:lnTo>
                    <a:pt x="7749111" y="0"/>
                  </a:lnTo>
                  <a:lnTo>
                    <a:pt x="7749111" y="2460343"/>
                  </a:lnTo>
                  <a:lnTo>
                    <a:pt x="0" y="24603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9985">
              <a:off x="3029" y="-166802"/>
              <a:ext cx="9761282" cy="2099932"/>
            </a:xfrm>
            <a:prstGeom prst="rect">
              <a:avLst/>
            </a:prstGeom>
          </p:spPr>
          <p:txBody>
            <a:bodyPr anchor="t" rtlCol="false" tIns="0" lIns="0" bIns="0" rIns="0">
              <a:spAutoFit/>
            </a:bodyPr>
            <a:lstStyle/>
            <a:p>
              <a:pPr algn="ctr">
                <a:lnSpc>
                  <a:spcPts val="13246"/>
                </a:lnSpc>
              </a:pPr>
              <a:r>
                <a:rPr lang="en-US" sz="9461">
                  <a:solidFill>
                    <a:srgbClr val="FFFFFF"/>
                  </a:solidFill>
                  <a:latin typeface="Caveat Brush"/>
                  <a:ea typeface="Caveat Brush"/>
                  <a:cs typeface="Caveat Brush"/>
                  <a:sym typeface="Caveat Brush"/>
                </a:rPr>
                <a:t>TYPES</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pic>
        <p:nvPicPr>
          <p:cNvPr name="Picture 3" id="3"/>
          <p:cNvPicPr>
            <a:picLocks noChangeAspect="true"/>
          </p:cNvPicPr>
          <p:nvPr/>
        </p:nvPicPr>
        <p:blipFill>
          <a:blip r:embed="rId3"/>
          <a:srcRect l="0" t="0" r="0" b="0"/>
          <a:stretch>
            <a:fillRect/>
          </a:stretch>
        </p:blipFill>
        <p:spPr>
          <a:xfrm flipH="false" flipV="false" rot="0">
            <a:off x="15200067" y="510029"/>
            <a:ext cx="2465720" cy="3044099"/>
          </a:xfrm>
          <a:prstGeom prst="rect">
            <a:avLst/>
          </a:prstGeom>
        </p:spPr>
      </p:pic>
      <p:sp>
        <p:nvSpPr>
          <p:cNvPr name="Freeform 4" id="4"/>
          <p:cNvSpPr/>
          <p:nvPr/>
        </p:nvSpPr>
        <p:spPr>
          <a:xfrm flipH="false" flipV="false" rot="0">
            <a:off x="14381444" y="6117782"/>
            <a:ext cx="2877856" cy="3140518"/>
          </a:xfrm>
          <a:custGeom>
            <a:avLst/>
            <a:gdLst/>
            <a:ahLst/>
            <a:cxnLst/>
            <a:rect r="r" b="b" t="t" l="l"/>
            <a:pathLst>
              <a:path h="3140518" w="2877856">
                <a:moveTo>
                  <a:pt x="0" y="0"/>
                </a:moveTo>
                <a:lnTo>
                  <a:pt x="2877856" y="0"/>
                </a:lnTo>
                <a:lnTo>
                  <a:pt x="2877856" y="3140518"/>
                </a:lnTo>
                <a:lnTo>
                  <a:pt x="0" y="31405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563056" y="6117782"/>
            <a:ext cx="4261464" cy="3943791"/>
          </a:xfrm>
          <a:custGeom>
            <a:avLst/>
            <a:gdLst/>
            <a:ahLst/>
            <a:cxnLst/>
            <a:rect r="r" b="b" t="t" l="l"/>
            <a:pathLst>
              <a:path h="3943791" w="4261464">
                <a:moveTo>
                  <a:pt x="4261464" y="0"/>
                </a:moveTo>
                <a:lnTo>
                  <a:pt x="0" y="0"/>
                </a:lnTo>
                <a:lnTo>
                  <a:pt x="0" y="3943791"/>
                </a:lnTo>
                <a:lnTo>
                  <a:pt x="4261464" y="3943791"/>
                </a:lnTo>
                <a:lnTo>
                  <a:pt x="426146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295774" y="2848190"/>
            <a:ext cx="9696452" cy="5454254"/>
          </a:xfrm>
          <a:custGeom>
            <a:avLst/>
            <a:gdLst/>
            <a:ahLst/>
            <a:cxnLst/>
            <a:rect r="r" b="b" t="t" l="l"/>
            <a:pathLst>
              <a:path h="5454254" w="9696452">
                <a:moveTo>
                  <a:pt x="0" y="0"/>
                </a:moveTo>
                <a:lnTo>
                  <a:pt x="9696452" y="0"/>
                </a:lnTo>
                <a:lnTo>
                  <a:pt x="9696452" y="5454254"/>
                </a:lnTo>
                <a:lnTo>
                  <a:pt x="0" y="5454254"/>
                </a:lnTo>
                <a:lnTo>
                  <a:pt x="0" y="0"/>
                </a:lnTo>
                <a:close/>
              </a:path>
            </a:pathLst>
          </a:custGeom>
          <a:blipFill>
            <a:blip r:embed="rId8"/>
            <a:stretch>
              <a:fillRect l="0" t="0" r="0" b="0"/>
            </a:stretch>
          </a:blipFill>
        </p:spPr>
      </p:sp>
      <p:sp>
        <p:nvSpPr>
          <p:cNvPr name="Freeform 7" id="7"/>
          <p:cNvSpPr/>
          <p:nvPr/>
        </p:nvSpPr>
        <p:spPr>
          <a:xfrm flipH="false" flipV="false" rot="0">
            <a:off x="6123961" y="523039"/>
            <a:ext cx="6040078" cy="1917725"/>
          </a:xfrm>
          <a:custGeom>
            <a:avLst/>
            <a:gdLst/>
            <a:ahLst/>
            <a:cxnLst/>
            <a:rect r="r" b="b" t="t" l="l"/>
            <a:pathLst>
              <a:path h="1917725" w="6040078">
                <a:moveTo>
                  <a:pt x="0" y="0"/>
                </a:moveTo>
                <a:lnTo>
                  <a:pt x="6040078" y="0"/>
                </a:lnTo>
                <a:lnTo>
                  <a:pt x="6040078" y="1917724"/>
                </a:lnTo>
                <a:lnTo>
                  <a:pt x="0" y="19177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9985">
            <a:off x="6126043" y="581471"/>
            <a:ext cx="5825613" cy="1442149"/>
          </a:xfrm>
          <a:prstGeom prst="rect">
            <a:avLst/>
          </a:prstGeom>
        </p:spPr>
        <p:txBody>
          <a:bodyPr anchor="t" rtlCol="false" tIns="0" lIns="0" bIns="0" rIns="0">
            <a:spAutoFit/>
          </a:bodyPr>
          <a:lstStyle/>
          <a:p>
            <a:pPr algn="ctr" marL="0" indent="0" lvl="0">
              <a:lnSpc>
                <a:spcPts val="11782"/>
              </a:lnSpc>
              <a:spcBef>
                <a:spcPct val="0"/>
              </a:spcBef>
            </a:pPr>
            <a:r>
              <a:rPr lang="en-US" sz="8416">
                <a:solidFill>
                  <a:srgbClr val="FFFFFF"/>
                </a:solidFill>
                <a:latin typeface="Caveat Brush"/>
                <a:ea typeface="Caveat Brush"/>
                <a:cs typeface="Caveat Brush"/>
                <a:sym typeface="Caveat Brush"/>
              </a:rPr>
              <a:t>SINGLE SIDED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pic>
        <p:nvPicPr>
          <p:cNvPr name="Picture 3" id="3"/>
          <p:cNvPicPr>
            <a:picLocks noChangeAspect="true"/>
          </p:cNvPicPr>
          <p:nvPr/>
        </p:nvPicPr>
        <p:blipFill>
          <a:blip r:embed="rId3"/>
          <a:srcRect l="0" t="0" r="0" b="0"/>
          <a:stretch>
            <a:fillRect/>
          </a:stretch>
        </p:blipFill>
        <p:spPr>
          <a:xfrm flipH="false" flipV="false" rot="0">
            <a:off x="15309560" y="523039"/>
            <a:ext cx="2465720" cy="3044099"/>
          </a:xfrm>
          <a:prstGeom prst="rect">
            <a:avLst/>
          </a:prstGeom>
        </p:spPr>
      </p:pic>
      <p:sp>
        <p:nvSpPr>
          <p:cNvPr name="Freeform 4" id="4"/>
          <p:cNvSpPr/>
          <p:nvPr/>
        </p:nvSpPr>
        <p:spPr>
          <a:xfrm flipH="false" flipV="false" rot="0">
            <a:off x="14897424" y="6519419"/>
            <a:ext cx="2877856" cy="3140518"/>
          </a:xfrm>
          <a:custGeom>
            <a:avLst/>
            <a:gdLst/>
            <a:ahLst/>
            <a:cxnLst/>
            <a:rect r="r" b="b" t="t" l="l"/>
            <a:pathLst>
              <a:path h="3140518" w="2877856">
                <a:moveTo>
                  <a:pt x="0" y="0"/>
                </a:moveTo>
                <a:lnTo>
                  <a:pt x="2877856" y="0"/>
                </a:lnTo>
                <a:lnTo>
                  <a:pt x="2877856" y="3140518"/>
                </a:lnTo>
                <a:lnTo>
                  <a:pt x="0" y="31405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250374" y="6117782"/>
            <a:ext cx="4261464" cy="3943791"/>
          </a:xfrm>
          <a:custGeom>
            <a:avLst/>
            <a:gdLst/>
            <a:ahLst/>
            <a:cxnLst/>
            <a:rect r="r" b="b" t="t" l="l"/>
            <a:pathLst>
              <a:path h="3943791" w="4261464">
                <a:moveTo>
                  <a:pt x="4261463" y="0"/>
                </a:moveTo>
                <a:lnTo>
                  <a:pt x="0" y="0"/>
                </a:lnTo>
                <a:lnTo>
                  <a:pt x="0" y="3943791"/>
                </a:lnTo>
                <a:lnTo>
                  <a:pt x="4261463" y="3943791"/>
                </a:lnTo>
                <a:lnTo>
                  <a:pt x="426146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017358" y="2690909"/>
            <a:ext cx="10042514" cy="5648914"/>
          </a:xfrm>
          <a:custGeom>
            <a:avLst/>
            <a:gdLst/>
            <a:ahLst/>
            <a:cxnLst/>
            <a:rect r="r" b="b" t="t" l="l"/>
            <a:pathLst>
              <a:path h="5648914" w="10042514">
                <a:moveTo>
                  <a:pt x="0" y="0"/>
                </a:moveTo>
                <a:lnTo>
                  <a:pt x="10042514" y="0"/>
                </a:lnTo>
                <a:lnTo>
                  <a:pt x="10042514" y="5648914"/>
                </a:lnTo>
                <a:lnTo>
                  <a:pt x="0" y="5648914"/>
                </a:lnTo>
                <a:lnTo>
                  <a:pt x="0" y="0"/>
                </a:lnTo>
                <a:close/>
              </a:path>
            </a:pathLst>
          </a:custGeom>
          <a:blipFill>
            <a:blip r:embed="rId8"/>
            <a:stretch>
              <a:fillRect l="0" t="0" r="0" b="0"/>
            </a:stretch>
          </a:blipFill>
        </p:spPr>
      </p:sp>
      <p:grpSp>
        <p:nvGrpSpPr>
          <p:cNvPr name="Group 7" id="7"/>
          <p:cNvGrpSpPr/>
          <p:nvPr/>
        </p:nvGrpSpPr>
        <p:grpSpPr>
          <a:xfrm rot="0">
            <a:off x="6123961" y="523039"/>
            <a:ext cx="6040078" cy="1917725"/>
            <a:chOff x="0" y="0"/>
            <a:chExt cx="8053437" cy="2556966"/>
          </a:xfrm>
        </p:grpSpPr>
        <p:sp>
          <p:nvSpPr>
            <p:cNvPr name="Freeform 8" id="8"/>
            <p:cNvSpPr/>
            <p:nvPr/>
          </p:nvSpPr>
          <p:spPr>
            <a:xfrm flipH="false" flipV="false" rot="0">
              <a:off x="0" y="0"/>
              <a:ext cx="8053437" cy="2556966"/>
            </a:xfrm>
            <a:custGeom>
              <a:avLst/>
              <a:gdLst/>
              <a:ahLst/>
              <a:cxnLst/>
              <a:rect r="r" b="b" t="t" l="l"/>
              <a:pathLst>
                <a:path h="2556966" w="8053437">
                  <a:moveTo>
                    <a:pt x="0" y="0"/>
                  </a:moveTo>
                  <a:lnTo>
                    <a:pt x="8053437" y="0"/>
                  </a:lnTo>
                  <a:lnTo>
                    <a:pt x="8053437" y="2556966"/>
                  </a:lnTo>
                  <a:lnTo>
                    <a:pt x="0" y="25569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9985">
              <a:off x="2698" y="131885"/>
              <a:ext cx="7767484" cy="1868891"/>
            </a:xfrm>
            <a:prstGeom prst="rect">
              <a:avLst/>
            </a:prstGeom>
          </p:spPr>
          <p:txBody>
            <a:bodyPr anchor="t" rtlCol="false" tIns="0" lIns="0" bIns="0" rIns="0">
              <a:spAutoFit/>
            </a:bodyPr>
            <a:lstStyle/>
            <a:p>
              <a:pPr algn="ctr" marL="0" indent="0" lvl="0">
                <a:lnSpc>
                  <a:spcPts val="11782"/>
                </a:lnSpc>
                <a:spcBef>
                  <a:spcPct val="0"/>
                </a:spcBef>
              </a:pPr>
              <a:r>
                <a:rPr lang="en-US" sz="8416">
                  <a:solidFill>
                    <a:srgbClr val="FFFFFF"/>
                  </a:solidFill>
                  <a:latin typeface="Caveat Brush"/>
                  <a:ea typeface="Caveat Brush"/>
                  <a:cs typeface="Caveat Brush"/>
                  <a:sym typeface="Caveat Brush"/>
                </a:rPr>
                <a:t>DOUBLE SIDED</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pic>
        <p:nvPicPr>
          <p:cNvPr name="Picture 3" id="3"/>
          <p:cNvPicPr>
            <a:picLocks noChangeAspect="true"/>
          </p:cNvPicPr>
          <p:nvPr/>
        </p:nvPicPr>
        <p:blipFill>
          <a:blip r:embed="rId3"/>
          <a:srcRect l="0" t="0" r="0" b="0"/>
          <a:stretch>
            <a:fillRect/>
          </a:stretch>
        </p:blipFill>
        <p:spPr>
          <a:xfrm flipH="false" flipV="false" rot="0">
            <a:off x="14897424" y="523039"/>
            <a:ext cx="2465720" cy="3044099"/>
          </a:xfrm>
          <a:prstGeom prst="rect">
            <a:avLst/>
          </a:prstGeom>
        </p:spPr>
      </p:pic>
      <p:sp>
        <p:nvSpPr>
          <p:cNvPr name="Freeform 4" id="4"/>
          <p:cNvSpPr/>
          <p:nvPr/>
        </p:nvSpPr>
        <p:spPr>
          <a:xfrm flipH="false" flipV="false" rot="0">
            <a:off x="14897424" y="6519419"/>
            <a:ext cx="2877856" cy="3140518"/>
          </a:xfrm>
          <a:custGeom>
            <a:avLst/>
            <a:gdLst/>
            <a:ahLst/>
            <a:cxnLst/>
            <a:rect r="r" b="b" t="t" l="l"/>
            <a:pathLst>
              <a:path h="3140518" w="2877856">
                <a:moveTo>
                  <a:pt x="0" y="0"/>
                </a:moveTo>
                <a:lnTo>
                  <a:pt x="2877856" y="0"/>
                </a:lnTo>
                <a:lnTo>
                  <a:pt x="2877856" y="3140518"/>
                </a:lnTo>
                <a:lnTo>
                  <a:pt x="0" y="31405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250374" y="6117782"/>
            <a:ext cx="4261464" cy="3943791"/>
          </a:xfrm>
          <a:custGeom>
            <a:avLst/>
            <a:gdLst/>
            <a:ahLst/>
            <a:cxnLst/>
            <a:rect r="r" b="b" t="t" l="l"/>
            <a:pathLst>
              <a:path h="3943791" w="4261464">
                <a:moveTo>
                  <a:pt x="4261463" y="0"/>
                </a:moveTo>
                <a:lnTo>
                  <a:pt x="0" y="0"/>
                </a:lnTo>
                <a:lnTo>
                  <a:pt x="0" y="3943791"/>
                </a:lnTo>
                <a:lnTo>
                  <a:pt x="4261463" y="3943791"/>
                </a:lnTo>
                <a:lnTo>
                  <a:pt x="4261463"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5686206" y="523039"/>
            <a:ext cx="6409341" cy="2034966"/>
            <a:chOff x="0" y="0"/>
            <a:chExt cx="8545787" cy="2713287"/>
          </a:xfrm>
        </p:grpSpPr>
        <p:sp>
          <p:nvSpPr>
            <p:cNvPr name="Freeform 7" id="7"/>
            <p:cNvSpPr/>
            <p:nvPr/>
          </p:nvSpPr>
          <p:spPr>
            <a:xfrm flipH="false" flipV="false" rot="0">
              <a:off x="0" y="0"/>
              <a:ext cx="8545787" cy="2713287"/>
            </a:xfrm>
            <a:custGeom>
              <a:avLst/>
              <a:gdLst/>
              <a:ahLst/>
              <a:cxnLst/>
              <a:rect r="r" b="b" t="t" l="l"/>
              <a:pathLst>
                <a:path h="2713287" w="8545787">
                  <a:moveTo>
                    <a:pt x="0" y="0"/>
                  </a:moveTo>
                  <a:lnTo>
                    <a:pt x="8545787" y="0"/>
                  </a:lnTo>
                  <a:lnTo>
                    <a:pt x="8545787" y="2713287"/>
                  </a:lnTo>
                  <a:lnTo>
                    <a:pt x="0" y="27132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9985">
              <a:off x="2697" y="132293"/>
              <a:ext cx="8048513" cy="1868891"/>
            </a:xfrm>
            <a:prstGeom prst="rect">
              <a:avLst/>
            </a:prstGeom>
          </p:spPr>
          <p:txBody>
            <a:bodyPr anchor="t" rtlCol="false" tIns="0" lIns="0" bIns="0" rIns="0">
              <a:spAutoFit/>
            </a:bodyPr>
            <a:lstStyle/>
            <a:p>
              <a:pPr algn="ctr" marL="0" indent="0" lvl="0">
                <a:lnSpc>
                  <a:spcPts val="11782"/>
                </a:lnSpc>
                <a:spcBef>
                  <a:spcPct val="0"/>
                </a:spcBef>
              </a:pPr>
              <a:r>
                <a:rPr lang="en-US" sz="8416">
                  <a:solidFill>
                    <a:srgbClr val="FFFFFF"/>
                  </a:solidFill>
                  <a:latin typeface="Caveat Brush"/>
                  <a:ea typeface="Caveat Brush"/>
                  <a:cs typeface="Caveat Brush"/>
                  <a:sym typeface="Caveat Brush"/>
                </a:rPr>
                <a:t>MULTILAYERED</a:t>
              </a:r>
            </a:p>
          </p:txBody>
        </p:sp>
      </p:grpSp>
      <p:sp>
        <p:nvSpPr>
          <p:cNvPr name="Freeform 9" id="9"/>
          <p:cNvSpPr/>
          <p:nvPr/>
        </p:nvSpPr>
        <p:spPr>
          <a:xfrm flipH="false" flipV="false" rot="0">
            <a:off x="3493371" y="2787209"/>
            <a:ext cx="11301259" cy="5650629"/>
          </a:xfrm>
          <a:custGeom>
            <a:avLst/>
            <a:gdLst/>
            <a:ahLst/>
            <a:cxnLst/>
            <a:rect r="r" b="b" t="t" l="l"/>
            <a:pathLst>
              <a:path h="5650629" w="11301259">
                <a:moveTo>
                  <a:pt x="0" y="0"/>
                </a:moveTo>
                <a:lnTo>
                  <a:pt x="11301258" y="0"/>
                </a:lnTo>
                <a:lnTo>
                  <a:pt x="11301258" y="5650629"/>
                </a:lnTo>
                <a:lnTo>
                  <a:pt x="0" y="5650629"/>
                </a:lnTo>
                <a:lnTo>
                  <a:pt x="0" y="0"/>
                </a:lnTo>
                <a:close/>
              </a:path>
            </a:pathLst>
          </a:custGeom>
          <a:blipFill>
            <a:blip r:embed="rId10"/>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pic>
        <p:nvPicPr>
          <p:cNvPr name="Picture 3" id="3"/>
          <p:cNvPicPr>
            <a:picLocks noChangeAspect="true"/>
          </p:cNvPicPr>
          <p:nvPr/>
        </p:nvPicPr>
        <p:blipFill>
          <a:blip r:embed="rId3"/>
          <a:srcRect l="0" t="0" r="0" b="0"/>
          <a:stretch>
            <a:fillRect/>
          </a:stretch>
        </p:blipFill>
        <p:spPr>
          <a:xfrm flipH="false" flipV="false" rot="0">
            <a:off x="14897424" y="523039"/>
            <a:ext cx="2465720" cy="3044099"/>
          </a:xfrm>
          <a:prstGeom prst="rect">
            <a:avLst/>
          </a:prstGeom>
        </p:spPr>
      </p:pic>
      <p:sp>
        <p:nvSpPr>
          <p:cNvPr name="Freeform 4" id="4"/>
          <p:cNvSpPr/>
          <p:nvPr/>
        </p:nvSpPr>
        <p:spPr>
          <a:xfrm flipH="false" flipV="false" rot="0">
            <a:off x="14897424" y="6519419"/>
            <a:ext cx="2877856" cy="3140518"/>
          </a:xfrm>
          <a:custGeom>
            <a:avLst/>
            <a:gdLst/>
            <a:ahLst/>
            <a:cxnLst/>
            <a:rect r="r" b="b" t="t" l="l"/>
            <a:pathLst>
              <a:path h="3140518" w="2877856">
                <a:moveTo>
                  <a:pt x="0" y="0"/>
                </a:moveTo>
                <a:lnTo>
                  <a:pt x="2877856" y="0"/>
                </a:lnTo>
                <a:lnTo>
                  <a:pt x="2877856" y="3140518"/>
                </a:lnTo>
                <a:lnTo>
                  <a:pt x="0" y="31405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250374" y="6117782"/>
            <a:ext cx="4261464" cy="3943791"/>
          </a:xfrm>
          <a:custGeom>
            <a:avLst/>
            <a:gdLst/>
            <a:ahLst/>
            <a:cxnLst/>
            <a:rect r="r" b="b" t="t" l="l"/>
            <a:pathLst>
              <a:path h="3943791" w="4261464">
                <a:moveTo>
                  <a:pt x="4261463" y="0"/>
                </a:moveTo>
                <a:lnTo>
                  <a:pt x="0" y="0"/>
                </a:lnTo>
                <a:lnTo>
                  <a:pt x="0" y="3943791"/>
                </a:lnTo>
                <a:lnTo>
                  <a:pt x="4261463" y="3943791"/>
                </a:lnTo>
                <a:lnTo>
                  <a:pt x="4261463"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5686206" y="523039"/>
            <a:ext cx="6409341" cy="2034966"/>
            <a:chOff x="0" y="0"/>
            <a:chExt cx="8545787" cy="2713287"/>
          </a:xfrm>
        </p:grpSpPr>
        <p:sp>
          <p:nvSpPr>
            <p:cNvPr name="Freeform 7" id="7"/>
            <p:cNvSpPr/>
            <p:nvPr/>
          </p:nvSpPr>
          <p:spPr>
            <a:xfrm flipH="false" flipV="false" rot="0">
              <a:off x="0" y="0"/>
              <a:ext cx="8545787" cy="2713287"/>
            </a:xfrm>
            <a:custGeom>
              <a:avLst/>
              <a:gdLst/>
              <a:ahLst/>
              <a:cxnLst/>
              <a:rect r="r" b="b" t="t" l="l"/>
              <a:pathLst>
                <a:path h="2713287" w="8545787">
                  <a:moveTo>
                    <a:pt x="0" y="0"/>
                  </a:moveTo>
                  <a:lnTo>
                    <a:pt x="8545787" y="0"/>
                  </a:lnTo>
                  <a:lnTo>
                    <a:pt x="8545787" y="2713287"/>
                  </a:lnTo>
                  <a:lnTo>
                    <a:pt x="0" y="27132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9985">
              <a:off x="2697" y="132293"/>
              <a:ext cx="8048513" cy="1868891"/>
            </a:xfrm>
            <a:prstGeom prst="rect">
              <a:avLst/>
            </a:prstGeom>
          </p:spPr>
          <p:txBody>
            <a:bodyPr anchor="t" rtlCol="false" tIns="0" lIns="0" bIns="0" rIns="0">
              <a:spAutoFit/>
            </a:bodyPr>
            <a:lstStyle/>
            <a:p>
              <a:pPr algn="ctr" marL="0" indent="0" lvl="0">
                <a:lnSpc>
                  <a:spcPts val="11782"/>
                </a:lnSpc>
                <a:spcBef>
                  <a:spcPct val="0"/>
                </a:spcBef>
              </a:pPr>
              <a:r>
                <a:rPr lang="en-US" sz="8416">
                  <a:solidFill>
                    <a:srgbClr val="FFFFFF"/>
                  </a:solidFill>
                  <a:latin typeface="Caveat Brush"/>
                  <a:ea typeface="Caveat Brush"/>
                  <a:cs typeface="Caveat Brush"/>
                  <a:sym typeface="Caveat Brush"/>
                </a:rPr>
                <a:t>RIGID</a:t>
              </a:r>
            </a:p>
          </p:txBody>
        </p:sp>
      </p:grpSp>
      <p:sp>
        <p:nvSpPr>
          <p:cNvPr name="Freeform 9" id="9"/>
          <p:cNvSpPr/>
          <p:nvPr/>
        </p:nvSpPr>
        <p:spPr>
          <a:xfrm flipH="false" flipV="false" rot="0">
            <a:off x="5442150" y="2768221"/>
            <a:ext cx="6897452" cy="6699123"/>
          </a:xfrm>
          <a:custGeom>
            <a:avLst/>
            <a:gdLst/>
            <a:ahLst/>
            <a:cxnLst/>
            <a:rect r="r" b="b" t="t" l="l"/>
            <a:pathLst>
              <a:path h="6699123" w="6897452">
                <a:moveTo>
                  <a:pt x="0" y="0"/>
                </a:moveTo>
                <a:lnTo>
                  <a:pt x="6897452" y="0"/>
                </a:lnTo>
                <a:lnTo>
                  <a:pt x="6897452" y="6699123"/>
                </a:lnTo>
                <a:lnTo>
                  <a:pt x="0" y="6699123"/>
                </a:lnTo>
                <a:lnTo>
                  <a:pt x="0" y="0"/>
                </a:lnTo>
                <a:close/>
              </a:path>
            </a:pathLst>
          </a:custGeom>
          <a:blipFill>
            <a:blip r:embed="rId10"/>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pic>
        <p:nvPicPr>
          <p:cNvPr name="Picture 3" id="3"/>
          <p:cNvPicPr>
            <a:picLocks noChangeAspect="true"/>
          </p:cNvPicPr>
          <p:nvPr/>
        </p:nvPicPr>
        <p:blipFill>
          <a:blip r:embed="rId3"/>
          <a:srcRect l="0" t="0" r="0" b="0"/>
          <a:stretch>
            <a:fillRect/>
          </a:stretch>
        </p:blipFill>
        <p:spPr>
          <a:xfrm flipH="false" flipV="false" rot="0">
            <a:off x="14897424" y="523039"/>
            <a:ext cx="2465720" cy="3044099"/>
          </a:xfrm>
          <a:prstGeom prst="rect">
            <a:avLst/>
          </a:prstGeom>
        </p:spPr>
      </p:pic>
      <p:sp>
        <p:nvSpPr>
          <p:cNvPr name="Freeform 4" id="4"/>
          <p:cNvSpPr/>
          <p:nvPr/>
        </p:nvSpPr>
        <p:spPr>
          <a:xfrm flipH="false" flipV="false" rot="0">
            <a:off x="14897424" y="6519419"/>
            <a:ext cx="2877856" cy="3140518"/>
          </a:xfrm>
          <a:custGeom>
            <a:avLst/>
            <a:gdLst/>
            <a:ahLst/>
            <a:cxnLst/>
            <a:rect r="r" b="b" t="t" l="l"/>
            <a:pathLst>
              <a:path h="3140518" w="2877856">
                <a:moveTo>
                  <a:pt x="0" y="0"/>
                </a:moveTo>
                <a:lnTo>
                  <a:pt x="2877856" y="0"/>
                </a:lnTo>
                <a:lnTo>
                  <a:pt x="2877856" y="3140518"/>
                </a:lnTo>
                <a:lnTo>
                  <a:pt x="0" y="31405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250374" y="6117782"/>
            <a:ext cx="4261464" cy="3943791"/>
          </a:xfrm>
          <a:custGeom>
            <a:avLst/>
            <a:gdLst/>
            <a:ahLst/>
            <a:cxnLst/>
            <a:rect r="r" b="b" t="t" l="l"/>
            <a:pathLst>
              <a:path h="3943791" w="4261464">
                <a:moveTo>
                  <a:pt x="4261463" y="0"/>
                </a:moveTo>
                <a:lnTo>
                  <a:pt x="0" y="0"/>
                </a:lnTo>
                <a:lnTo>
                  <a:pt x="0" y="3943791"/>
                </a:lnTo>
                <a:lnTo>
                  <a:pt x="4261463" y="3943791"/>
                </a:lnTo>
                <a:lnTo>
                  <a:pt x="4261463"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5686206" y="523039"/>
            <a:ext cx="6409341" cy="2034966"/>
            <a:chOff x="0" y="0"/>
            <a:chExt cx="8545787" cy="2713287"/>
          </a:xfrm>
        </p:grpSpPr>
        <p:sp>
          <p:nvSpPr>
            <p:cNvPr name="Freeform 7" id="7"/>
            <p:cNvSpPr/>
            <p:nvPr/>
          </p:nvSpPr>
          <p:spPr>
            <a:xfrm flipH="false" flipV="false" rot="0">
              <a:off x="0" y="0"/>
              <a:ext cx="8545787" cy="2713287"/>
            </a:xfrm>
            <a:custGeom>
              <a:avLst/>
              <a:gdLst/>
              <a:ahLst/>
              <a:cxnLst/>
              <a:rect r="r" b="b" t="t" l="l"/>
              <a:pathLst>
                <a:path h="2713287" w="8545787">
                  <a:moveTo>
                    <a:pt x="0" y="0"/>
                  </a:moveTo>
                  <a:lnTo>
                    <a:pt x="8545787" y="0"/>
                  </a:lnTo>
                  <a:lnTo>
                    <a:pt x="8545787" y="2713287"/>
                  </a:lnTo>
                  <a:lnTo>
                    <a:pt x="0" y="27132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9985">
              <a:off x="2697" y="132293"/>
              <a:ext cx="8048513" cy="1868891"/>
            </a:xfrm>
            <a:prstGeom prst="rect">
              <a:avLst/>
            </a:prstGeom>
          </p:spPr>
          <p:txBody>
            <a:bodyPr anchor="t" rtlCol="false" tIns="0" lIns="0" bIns="0" rIns="0">
              <a:spAutoFit/>
            </a:bodyPr>
            <a:lstStyle/>
            <a:p>
              <a:pPr algn="ctr" marL="0" indent="0" lvl="0">
                <a:lnSpc>
                  <a:spcPts val="11782"/>
                </a:lnSpc>
                <a:spcBef>
                  <a:spcPct val="0"/>
                </a:spcBef>
              </a:pPr>
              <a:r>
                <a:rPr lang="en-US" sz="8416">
                  <a:solidFill>
                    <a:srgbClr val="FFFFFF"/>
                  </a:solidFill>
                  <a:latin typeface="Caveat Brush"/>
                  <a:ea typeface="Caveat Brush"/>
                  <a:cs typeface="Caveat Brush"/>
                  <a:sym typeface="Caveat Brush"/>
                </a:rPr>
                <a:t>FLEXIBLE</a:t>
              </a:r>
            </a:p>
          </p:txBody>
        </p:sp>
      </p:grpSp>
      <p:sp>
        <p:nvSpPr>
          <p:cNvPr name="Freeform 9" id="9"/>
          <p:cNvSpPr/>
          <p:nvPr/>
        </p:nvSpPr>
        <p:spPr>
          <a:xfrm flipH="false" flipV="false" rot="0">
            <a:off x="4608655" y="3487074"/>
            <a:ext cx="9070690" cy="5771226"/>
          </a:xfrm>
          <a:custGeom>
            <a:avLst/>
            <a:gdLst/>
            <a:ahLst/>
            <a:cxnLst/>
            <a:rect r="r" b="b" t="t" l="l"/>
            <a:pathLst>
              <a:path h="5771226" w="9070690">
                <a:moveTo>
                  <a:pt x="0" y="0"/>
                </a:moveTo>
                <a:lnTo>
                  <a:pt x="9070690" y="0"/>
                </a:lnTo>
                <a:lnTo>
                  <a:pt x="9070690" y="5771226"/>
                </a:lnTo>
                <a:lnTo>
                  <a:pt x="0" y="5771226"/>
                </a:lnTo>
                <a:lnTo>
                  <a:pt x="0" y="0"/>
                </a:lnTo>
                <a:close/>
              </a:path>
            </a:pathLst>
          </a:custGeom>
          <a:blipFill>
            <a:blip r:embed="rId10"/>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pic>
        <p:nvPicPr>
          <p:cNvPr name="Picture 3" id="3"/>
          <p:cNvPicPr>
            <a:picLocks noChangeAspect="true"/>
          </p:cNvPicPr>
          <p:nvPr/>
        </p:nvPicPr>
        <p:blipFill>
          <a:blip r:embed="rId3"/>
          <a:srcRect l="0" t="0" r="0" b="0"/>
          <a:stretch>
            <a:fillRect/>
          </a:stretch>
        </p:blipFill>
        <p:spPr>
          <a:xfrm flipH="false" flipV="false" rot="0">
            <a:off x="14897424" y="523039"/>
            <a:ext cx="2465720" cy="3044099"/>
          </a:xfrm>
          <a:prstGeom prst="rect">
            <a:avLst/>
          </a:prstGeom>
        </p:spPr>
      </p:pic>
      <p:sp>
        <p:nvSpPr>
          <p:cNvPr name="Freeform 4" id="4"/>
          <p:cNvSpPr/>
          <p:nvPr/>
        </p:nvSpPr>
        <p:spPr>
          <a:xfrm flipH="false" flipV="false" rot="0">
            <a:off x="14897424" y="6519419"/>
            <a:ext cx="2877856" cy="3140518"/>
          </a:xfrm>
          <a:custGeom>
            <a:avLst/>
            <a:gdLst/>
            <a:ahLst/>
            <a:cxnLst/>
            <a:rect r="r" b="b" t="t" l="l"/>
            <a:pathLst>
              <a:path h="3140518" w="2877856">
                <a:moveTo>
                  <a:pt x="0" y="0"/>
                </a:moveTo>
                <a:lnTo>
                  <a:pt x="2877856" y="0"/>
                </a:lnTo>
                <a:lnTo>
                  <a:pt x="2877856" y="3140518"/>
                </a:lnTo>
                <a:lnTo>
                  <a:pt x="0" y="31405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250374" y="6117782"/>
            <a:ext cx="4261464" cy="3943791"/>
          </a:xfrm>
          <a:custGeom>
            <a:avLst/>
            <a:gdLst/>
            <a:ahLst/>
            <a:cxnLst/>
            <a:rect r="r" b="b" t="t" l="l"/>
            <a:pathLst>
              <a:path h="3943791" w="4261464">
                <a:moveTo>
                  <a:pt x="4261463" y="0"/>
                </a:moveTo>
                <a:lnTo>
                  <a:pt x="0" y="0"/>
                </a:lnTo>
                <a:lnTo>
                  <a:pt x="0" y="3943791"/>
                </a:lnTo>
                <a:lnTo>
                  <a:pt x="4261463" y="3943791"/>
                </a:lnTo>
                <a:lnTo>
                  <a:pt x="4261463"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5686206" y="523039"/>
            <a:ext cx="6409341" cy="2034966"/>
            <a:chOff x="0" y="0"/>
            <a:chExt cx="8545787" cy="2713287"/>
          </a:xfrm>
        </p:grpSpPr>
        <p:sp>
          <p:nvSpPr>
            <p:cNvPr name="Freeform 7" id="7"/>
            <p:cNvSpPr/>
            <p:nvPr/>
          </p:nvSpPr>
          <p:spPr>
            <a:xfrm flipH="false" flipV="false" rot="0">
              <a:off x="0" y="0"/>
              <a:ext cx="8545787" cy="2713287"/>
            </a:xfrm>
            <a:custGeom>
              <a:avLst/>
              <a:gdLst/>
              <a:ahLst/>
              <a:cxnLst/>
              <a:rect r="r" b="b" t="t" l="l"/>
              <a:pathLst>
                <a:path h="2713287" w="8545787">
                  <a:moveTo>
                    <a:pt x="0" y="0"/>
                  </a:moveTo>
                  <a:lnTo>
                    <a:pt x="8545787" y="0"/>
                  </a:lnTo>
                  <a:lnTo>
                    <a:pt x="8545787" y="2713287"/>
                  </a:lnTo>
                  <a:lnTo>
                    <a:pt x="0" y="27132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9985">
              <a:off x="2697" y="132293"/>
              <a:ext cx="8048513" cy="1868891"/>
            </a:xfrm>
            <a:prstGeom prst="rect">
              <a:avLst/>
            </a:prstGeom>
          </p:spPr>
          <p:txBody>
            <a:bodyPr anchor="t" rtlCol="false" tIns="0" lIns="0" bIns="0" rIns="0">
              <a:spAutoFit/>
            </a:bodyPr>
            <a:lstStyle/>
            <a:p>
              <a:pPr algn="ctr" marL="0" indent="0" lvl="0">
                <a:lnSpc>
                  <a:spcPts val="11782"/>
                </a:lnSpc>
                <a:spcBef>
                  <a:spcPct val="0"/>
                </a:spcBef>
              </a:pPr>
              <a:r>
                <a:rPr lang="en-US" sz="8416">
                  <a:solidFill>
                    <a:srgbClr val="FFFFFF"/>
                  </a:solidFill>
                  <a:latin typeface="Caveat Brush"/>
                  <a:ea typeface="Caveat Brush"/>
                  <a:cs typeface="Caveat Brush"/>
                  <a:sym typeface="Caveat Brush"/>
                </a:rPr>
                <a:t>RIGID-FLEX</a:t>
              </a:r>
            </a:p>
          </p:txBody>
        </p:sp>
      </p:grpSp>
      <p:sp>
        <p:nvSpPr>
          <p:cNvPr name="Freeform 9" id="9"/>
          <p:cNvSpPr/>
          <p:nvPr/>
        </p:nvSpPr>
        <p:spPr>
          <a:xfrm flipH="false" flipV="false" rot="0">
            <a:off x="4199079" y="3335440"/>
            <a:ext cx="9889842" cy="5564685"/>
          </a:xfrm>
          <a:custGeom>
            <a:avLst/>
            <a:gdLst/>
            <a:ahLst/>
            <a:cxnLst/>
            <a:rect r="r" b="b" t="t" l="l"/>
            <a:pathLst>
              <a:path h="5564685" w="9889842">
                <a:moveTo>
                  <a:pt x="0" y="0"/>
                </a:moveTo>
                <a:lnTo>
                  <a:pt x="9889842" y="0"/>
                </a:lnTo>
                <a:lnTo>
                  <a:pt x="9889842" y="5564684"/>
                </a:lnTo>
                <a:lnTo>
                  <a:pt x="0" y="5564684"/>
                </a:lnTo>
                <a:lnTo>
                  <a:pt x="0" y="0"/>
                </a:lnTo>
                <a:close/>
              </a:path>
            </a:pathLst>
          </a:custGeom>
          <a:blipFill>
            <a:blip r:embed="rId10"/>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pic>
        <p:nvPicPr>
          <p:cNvPr name="Picture 3" id="3"/>
          <p:cNvPicPr>
            <a:picLocks noChangeAspect="true"/>
          </p:cNvPicPr>
          <p:nvPr/>
        </p:nvPicPr>
        <p:blipFill>
          <a:blip r:embed="rId3"/>
          <a:srcRect l="0" t="0" r="0" b="0"/>
          <a:stretch>
            <a:fillRect/>
          </a:stretch>
        </p:blipFill>
        <p:spPr>
          <a:xfrm flipH="false" flipV="false" rot="0">
            <a:off x="14897424" y="523039"/>
            <a:ext cx="2465720" cy="3044099"/>
          </a:xfrm>
          <a:prstGeom prst="rect">
            <a:avLst/>
          </a:prstGeom>
        </p:spPr>
      </p:pic>
      <p:sp>
        <p:nvSpPr>
          <p:cNvPr name="Freeform 4" id="4"/>
          <p:cNvSpPr/>
          <p:nvPr/>
        </p:nvSpPr>
        <p:spPr>
          <a:xfrm flipH="false" flipV="false" rot="0">
            <a:off x="14897424" y="6519419"/>
            <a:ext cx="2877856" cy="3140518"/>
          </a:xfrm>
          <a:custGeom>
            <a:avLst/>
            <a:gdLst/>
            <a:ahLst/>
            <a:cxnLst/>
            <a:rect r="r" b="b" t="t" l="l"/>
            <a:pathLst>
              <a:path h="3140518" w="2877856">
                <a:moveTo>
                  <a:pt x="0" y="0"/>
                </a:moveTo>
                <a:lnTo>
                  <a:pt x="2877856" y="0"/>
                </a:lnTo>
                <a:lnTo>
                  <a:pt x="2877856" y="3140518"/>
                </a:lnTo>
                <a:lnTo>
                  <a:pt x="0" y="31405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250374" y="6117782"/>
            <a:ext cx="4261464" cy="3943791"/>
          </a:xfrm>
          <a:custGeom>
            <a:avLst/>
            <a:gdLst/>
            <a:ahLst/>
            <a:cxnLst/>
            <a:rect r="r" b="b" t="t" l="l"/>
            <a:pathLst>
              <a:path h="3943791" w="4261464">
                <a:moveTo>
                  <a:pt x="4261463" y="0"/>
                </a:moveTo>
                <a:lnTo>
                  <a:pt x="0" y="0"/>
                </a:lnTo>
                <a:lnTo>
                  <a:pt x="0" y="3943791"/>
                </a:lnTo>
                <a:lnTo>
                  <a:pt x="4261463" y="3943791"/>
                </a:lnTo>
                <a:lnTo>
                  <a:pt x="4261463"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5686206" y="523039"/>
            <a:ext cx="6409341" cy="2034966"/>
            <a:chOff x="0" y="0"/>
            <a:chExt cx="8545787" cy="2713287"/>
          </a:xfrm>
        </p:grpSpPr>
        <p:sp>
          <p:nvSpPr>
            <p:cNvPr name="Freeform 7" id="7"/>
            <p:cNvSpPr/>
            <p:nvPr/>
          </p:nvSpPr>
          <p:spPr>
            <a:xfrm flipH="false" flipV="false" rot="0">
              <a:off x="0" y="0"/>
              <a:ext cx="8545787" cy="2713287"/>
            </a:xfrm>
            <a:custGeom>
              <a:avLst/>
              <a:gdLst/>
              <a:ahLst/>
              <a:cxnLst/>
              <a:rect r="r" b="b" t="t" l="l"/>
              <a:pathLst>
                <a:path h="2713287" w="8545787">
                  <a:moveTo>
                    <a:pt x="0" y="0"/>
                  </a:moveTo>
                  <a:lnTo>
                    <a:pt x="8545787" y="0"/>
                  </a:lnTo>
                  <a:lnTo>
                    <a:pt x="8545787" y="2713287"/>
                  </a:lnTo>
                  <a:lnTo>
                    <a:pt x="0" y="27132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9985">
              <a:off x="2697" y="132293"/>
              <a:ext cx="8048513" cy="1868891"/>
            </a:xfrm>
            <a:prstGeom prst="rect">
              <a:avLst/>
            </a:prstGeom>
          </p:spPr>
          <p:txBody>
            <a:bodyPr anchor="t" rtlCol="false" tIns="0" lIns="0" bIns="0" rIns="0">
              <a:spAutoFit/>
            </a:bodyPr>
            <a:lstStyle/>
            <a:p>
              <a:pPr algn="ctr" marL="0" indent="0" lvl="0">
                <a:lnSpc>
                  <a:spcPts val="11782"/>
                </a:lnSpc>
                <a:spcBef>
                  <a:spcPct val="0"/>
                </a:spcBef>
              </a:pPr>
              <a:r>
                <a:rPr lang="en-US" sz="8416">
                  <a:solidFill>
                    <a:srgbClr val="FFFFFF"/>
                  </a:solidFill>
                  <a:latin typeface="Caveat Brush"/>
                  <a:ea typeface="Caveat Brush"/>
                  <a:cs typeface="Caveat Brush"/>
                  <a:sym typeface="Caveat Brush"/>
                </a:rPr>
                <a:t>HIGH FREQ.</a:t>
              </a:r>
            </a:p>
          </p:txBody>
        </p:sp>
      </p:grpSp>
      <p:sp>
        <p:nvSpPr>
          <p:cNvPr name="Freeform 9" id="9"/>
          <p:cNvSpPr/>
          <p:nvPr/>
        </p:nvSpPr>
        <p:spPr>
          <a:xfrm flipH="false" flipV="false" rot="0">
            <a:off x="4114881" y="3120023"/>
            <a:ext cx="9551991" cy="5485941"/>
          </a:xfrm>
          <a:custGeom>
            <a:avLst/>
            <a:gdLst/>
            <a:ahLst/>
            <a:cxnLst/>
            <a:rect r="r" b="b" t="t" l="l"/>
            <a:pathLst>
              <a:path h="5485941" w="9551991">
                <a:moveTo>
                  <a:pt x="0" y="0"/>
                </a:moveTo>
                <a:lnTo>
                  <a:pt x="9551991" y="0"/>
                </a:lnTo>
                <a:lnTo>
                  <a:pt x="9551991" y="5485941"/>
                </a:lnTo>
                <a:lnTo>
                  <a:pt x="0" y="5485941"/>
                </a:lnTo>
                <a:lnTo>
                  <a:pt x="0" y="0"/>
                </a:lnTo>
                <a:close/>
              </a:path>
            </a:pathLst>
          </a:custGeom>
          <a:blipFill>
            <a:blip r:embed="rId10"/>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pic>
        <p:nvPicPr>
          <p:cNvPr name="Picture 3" id="3"/>
          <p:cNvPicPr>
            <a:picLocks noChangeAspect="true"/>
          </p:cNvPicPr>
          <p:nvPr/>
        </p:nvPicPr>
        <p:blipFill>
          <a:blip r:embed="rId3"/>
          <a:srcRect l="0" t="0" r="0" b="0"/>
          <a:stretch>
            <a:fillRect/>
          </a:stretch>
        </p:blipFill>
        <p:spPr>
          <a:xfrm flipH="false" flipV="false" rot="0">
            <a:off x="14897424" y="523039"/>
            <a:ext cx="2465720" cy="3044099"/>
          </a:xfrm>
          <a:prstGeom prst="rect">
            <a:avLst/>
          </a:prstGeom>
        </p:spPr>
      </p:pic>
      <p:sp>
        <p:nvSpPr>
          <p:cNvPr name="Freeform 4" id="4"/>
          <p:cNvSpPr/>
          <p:nvPr/>
        </p:nvSpPr>
        <p:spPr>
          <a:xfrm flipH="false" flipV="false" rot="0">
            <a:off x="14897424" y="6519419"/>
            <a:ext cx="2877856" cy="3140518"/>
          </a:xfrm>
          <a:custGeom>
            <a:avLst/>
            <a:gdLst/>
            <a:ahLst/>
            <a:cxnLst/>
            <a:rect r="r" b="b" t="t" l="l"/>
            <a:pathLst>
              <a:path h="3140518" w="2877856">
                <a:moveTo>
                  <a:pt x="0" y="0"/>
                </a:moveTo>
                <a:lnTo>
                  <a:pt x="2877856" y="0"/>
                </a:lnTo>
                <a:lnTo>
                  <a:pt x="2877856" y="3140518"/>
                </a:lnTo>
                <a:lnTo>
                  <a:pt x="0" y="31405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250374" y="6117782"/>
            <a:ext cx="4261464" cy="3943791"/>
          </a:xfrm>
          <a:custGeom>
            <a:avLst/>
            <a:gdLst/>
            <a:ahLst/>
            <a:cxnLst/>
            <a:rect r="r" b="b" t="t" l="l"/>
            <a:pathLst>
              <a:path h="3943791" w="4261464">
                <a:moveTo>
                  <a:pt x="4261463" y="0"/>
                </a:moveTo>
                <a:lnTo>
                  <a:pt x="0" y="0"/>
                </a:lnTo>
                <a:lnTo>
                  <a:pt x="0" y="3943791"/>
                </a:lnTo>
                <a:lnTo>
                  <a:pt x="4261463" y="3943791"/>
                </a:lnTo>
                <a:lnTo>
                  <a:pt x="426146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686206" y="523039"/>
            <a:ext cx="6409341" cy="2034966"/>
          </a:xfrm>
          <a:custGeom>
            <a:avLst/>
            <a:gdLst/>
            <a:ahLst/>
            <a:cxnLst/>
            <a:rect r="r" b="b" t="t" l="l"/>
            <a:pathLst>
              <a:path h="2034966" w="6409341">
                <a:moveTo>
                  <a:pt x="0" y="0"/>
                </a:moveTo>
                <a:lnTo>
                  <a:pt x="6409341" y="0"/>
                </a:lnTo>
                <a:lnTo>
                  <a:pt x="6409341" y="2034965"/>
                </a:lnTo>
                <a:lnTo>
                  <a:pt x="0" y="20349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4262543" y="2806234"/>
            <a:ext cx="8887403" cy="6623097"/>
          </a:xfrm>
          <a:custGeom>
            <a:avLst/>
            <a:gdLst/>
            <a:ahLst/>
            <a:cxnLst/>
            <a:rect r="r" b="b" t="t" l="l"/>
            <a:pathLst>
              <a:path h="6623097" w="8887403">
                <a:moveTo>
                  <a:pt x="0" y="0"/>
                </a:moveTo>
                <a:lnTo>
                  <a:pt x="8887404" y="0"/>
                </a:lnTo>
                <a:lnTo>
                  <a:pt x="8887404" y="6623097"/>
                </a:lnTo>
                <a:lnTo>
                  <a:pt x="0" y="6623097"/>
                </a:lnTo>
                <a:lnTo>
                  <a:pt x="0" y="0"/>
                </a:lnTo>
                <a:close/>
              </a:path>
            </a:pathLst>
          </a:custGeom>
          <a:blipFill>
            <a:blip r:embed="rId10"/>
            <a:stretch>
              <a:fillRect l="0" t="0" r="0" b="0"/>
            </a:stretch>
          </a:blipFill>
        </p:spPr>
      </p:sp>
      <p:sp>
        <p:nvSpPr>
          <p:cNvPr name="TextBox 8" id="8"/>
          <p:cNvSpPr txBox="true"/>
          <p:nvPr/>
        </p:nvSpPr>
        <p:spPr>
          <a:xfrm rot="9985">
            <a:off x="5688288" y="581777"/>
            <a:ext cx="6036385" cy="1442149"/>
          </a:xfrm>
          <a:prstGeom prst="rect">
            <a:avLst/>
          </a:prstGeom>
        </p:spPr>
        <p:txBody>
          <a:bodyPr anchor="t" rtlCol="false" tIns="0" lIns="0" bIns="0" rIns="0">
            <a:spAutoFit/>
          </a:bodyPr>
          <a:lstStyle/>
          <a:p>
            <a:pPr algn="ctr" marL="0" indent="0" lvl="0">
              <a:lnSpc>
                <a:spcPts val="11782"/>
              </a:lnSpc>
              <a:spcBef>
                <a:spcPct val="0"/>
              </a:spcBef>
            </a:pPr>
            <a:r>
              <a:rPr lang="en-US" sz="8416">
                <a:solidFill>
                  <a:srgbClr val="FFFFFF"/>
                </a:solidFill>
                <a:latin typeface="Caveat Brush"/>
                <a:ea typeface="Caveat Brush"/>
                <a:cs typeface="Caveat Brush"/>
                <a:sym typeface="Caveat Brush"/>
              </a:rPr>
              <a:t>VIA'S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pic>
        <p:nvPicPr>
          <p:cNvPr name="Picture 3" id="3"/>
          <p:cNvPicPr>
            <a:picLocks noChangeAspect="true"/>
          </p:cNvPicPr>
          <p:nvPr/>
        </p:nvPicPr>
        <p:blipFill>
          <a:blip r:embed="rId3"/>
          <a:srcRect l="0" t="0" r="0" b="0"/>
          <a:stretch>
            <a:fillRect/>
          </a:stretch>
        </p:blipFill>
        <p:spPr>
          <a:xfrm flipH="false" flipV="false" rot="0">
            <a:off x="14897424" y="523039"/>
            <a:ext cx="2465720" cy="3044099"/>
          </a:xfrm>
          <a:prstGeom prst="rect">
            <a:avLst/>
          </a:prstGeom>
        </p:spPr>
      </p:pic>
      <p:sp>
        <p:nvSpPr>
          <p:cNvPr name="Freeform 4" id="4"/>
          <p:cNvSpPr/>
          <p:nvPr/>
        </p:nvSpPr>
        <p:spPr>
          <a:xfrm flipH="false" flipV="false" rot="0">
            <a:off x="14897424" y="6519419"/>
            <a:ext cx="2877856" cy="3140518"/>
          </a:xfrm>
          <a:custGeom>
            <a:avLst/>
            <a:gdLst/>
            <a:ahLst/>
            <a:cxnLst/>
            <a:rect r="r" b="b" t="t" l="l"/>
            <a:pathLst>
              <a:path h="3140518" w="2877856">
                <a:moveTo>
                  <a:pt x="0" y="0"/>
                </a:moveTo>
                <a:lnTo>
                  <a:pt x="2877856" y="0"/>
                </a:lnTo>
                <a:lnTo>
                  <a:pt x="2877856" y="3140518"/>
                </a:lnTo>
                <a:lnTo>
                  <a:pt x="0" y="31405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250374" y="6117782"/>
            <a:ext cx="4261464" cy="3943791"/>
          </a:xfrm>
          <a:custGeom>
            <a:avLst/>
            <a:gdLst/>
            <a:ahLst/>
            <a:cxnLst/>
            <a:rect r="r" b="b" t="t" l="l"/>
            <a:pathLst>
              <a:path h="3943791" w="4261464">
                <a:moveTo>
                  <a:pt x="4261463" y="0"/>
                </a:moveTo>
                <a:lnTo>
                  <a:pt x="0" y="0"/>
                </a:lnTo>
                <a:lnTo>
                  <a:pt x="0" y="3943791"/>
                </a:lnTo>
                <a:lnTo>
                  <a:pt x="4261463" y="3943791"/>
                </a:lnTo>
                <a:lnTo>
                  <a:pt x="426146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686206" y="523039"/>
            <a:ext cx="6409341" cy="2034966"/>
          </a:xfrm>
          <a:custGeom>
            <a:avLst/>
            <a:gdLst/>
            <a:ahLst/>
            <a:cxnLst/>
            <a:rect r="r" b="b" t="t" l="l"/>
            <a:pathLst>
              <a:path h="2034966" w="6409341">
                <a:moveTo>
                  <a:pt x="0" y="0"/>
                </a:moveTo>
                <a:lnTo>
                  <a:pt x="6409341" y="0"/>
                </a:lnTo>
                <a:lnTo>
                  <a:pt x="6409341" y="2034965"/>
                </a:lnTo>
                <a:lnTo>
                  <a:pt x="0" y="20349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9985">
            <a:off x="5688288" y="581777"/>
            <a:ext cx="6036385" cy="1442149"/>
          </a:xfrm>
          <a:prstGeom prst="rect">
            <a:avLst/>
          </a:prstGeom>
        </p:spPr>
        <p:txBody>
          <a:bodyPr anchor="t" rtlCol="false" tIns="0" lIns="0" bIns="0" rIns="0">
            <a:spAutoFit/>
          </a:bodyPr>
          <a:lstStyle/>
          <a:p>
            <a:pPr algn="ctr" marL="0" indent="0" lvl="0">
              <a:lnSpc>
                <a:spcPts val="11782"/>
              </a:lnSpc>
              <a:spcBef>
                <a:spcPct val="0"/>
              </a:spcBef>
            </a:pPr>
            <a:r>
              <a:rPr lang="en-US" sz="8416">
                <a:solidFill>
                  <a:srgbClr val="FFFFFF"/>
                </a:solidFill>
                <a:latin typeface="Caveat Brush"/>
                <a:ea typeface="Caveat Brush"/>
                <a:cs typeface="Caveat Brush"/>
                <a:sym typeface="Caveat Brush"/>
              </a:rPr>
              <a:t>FILE FORMATS</a:t>
            </a:r>
          </a:p>
        </p:txBody>
      </p:sp>
      <p:sp>
        <p:nvSpPr>
          <p:cNvPr name="TextBox 8" id="8"/>
          <p:cNvSpPr txBox="true"/>
          <p:nvPr/>
        </p:nvSpPr>
        <p:spPr>
          <a:xfrm rot="0">
            <a:off x="5832628" y="3452838"/>
            <a:ext cx="6116496" cy="5248683"/>
          </a:xfrm>
          <a:prstGeom prst="rect">
            <a:avLst/>
          </a:prstGeom>
        </p:spPr>
        <p:txBody>
          <a:bodyPr anchor="t" rtlCol="false" tIns="0" lIns="0" bIns="0" rIns="0">
            <a:spAutoFit/>
          </a:bodyPr>
          <a:lstStyle/>
          <a:p>
            <a:pPr algn="l" marL="1291935" indent="-645967" lvl="1">
              <a:lnSpc>
                <a:spcPts val="8377"/>
              </a:lnSpc>
              <a:buFont typeface="Arial"/>
              <a:buChar char="•"/>
            </a:pPr>
            <a:r>
              <a:rPr lang="en-US" sz="5983">
                <a:solidFill>
                  <a:srgbClr val="FFFFFF"/>
                </a:solidFill>
                <a:latin typeface="Canva Sans"/>
                <a:ea typeface="Canva Sans"/>
                <a:cs typeface="Canva Sans"/>
                <a:sym typeface="Canva Sans"/>
              </a:rPr>
              <a:t>Gerber files</a:t>
            </a:r>
          </a:p>
          <a:p>
            <a:pPr algn="l" marL="1291935" indent="-645967" lvl="1">
              <a:lnSpc>
                <a:spcPts val="8377"/>
              </a:lnSpc>
              <a:buFont typeface="Arial"/>
              <a:buChar char="•"/>
            </a:pPr>
            <a:r>
              <a:rPr lang="en-US" sz="5983">
                <a:solidFill>
                  <a:srgbClr val="FFFFFF"/>
                </a:solidFill>
                <a:latin typeface="Canva Sans"/>
                <a:ea typeface="Canva Sans"/>
                <a:cs typeface="Canva Sans"/>
                <a:sym typeface="Canva Sans"/>
              </a:rPr>
              <a:t>IPC files</a:t>
            </a:r>
          </a:p>
          <a:p>
            <a:pPr algn="l" marL="1291935" indent="-645967" lvl="1">
              <a:lnSpc>
                <a:spcPts val="8377"/>
              </a:lnSpc>
              <a:buFont typeface="Arial"/>
              <a:buChar char="•"/>
            </a:pPr>
            <a:r>
              <a:rPr lang="en-US" sz="5983">
                <a:solidFill>
                  <a:srgbClr val="FFFFFF"/>
                </a:solidFill>
                <a:latin typeface="Canva Sans"/>
                <a:ea typeface="Canva Sans"/>
                <a:cs typeface="Canva Sans"/>
                <a:sym typeface="Canva Sans"/>
              </a:rPr>
              <a:t>Drill files</a:t>
            </a:r>
          </a:p>
          <a:p>
            <a:pPr algn="l" marL="1291935" indent="-645967" lvl="1">
              <a:lnSpc>
                <a:spcPts val="8377"/>
              </a:lnSpc>
              <a:buFont typeface="Arial"/>
              <a:buChar char="•"/>
            </a:pPr>
            <a:r>
              <a:rPr lang="en-US" sz="5983">
                <a:solidFill>
                  <a:srgbClr val="FFFFFF"/>
                </a:solidFill>
                <a:latin typeface="Canva Sans"/>
                <a:ea typeface="Canva Sans"/>
                <a:cs typeface="Canva Sans"/>
                <a:sym typeface="Canva Sans"/>
              </a:rPr>
              <a:t>BOM files</a:t>
            </a:r>
          </a:p>
          <a:p>
            <a:pPr algn="l" marL="1291935" indent="-645967" lvl="1">
              <a:lnSpc>
                <a:spcPts val="8377"/>
              </a:lnSpc>
              <a:buFont typeface="Arial"/>
              <a:buChar char="•"/>
            </a:pPr>
            <a:r>
              <a:rPr lang="en-US" sz="5983">
                <a:solidFill>
                  <a:srgbClr val="FFFFFF"/>
                </a:solidFill>
                <a:latin typeface="Canva Sans"/>
                <a:ea typeface="Canva Sans"/>
                <a:cs typeface="Canva Sans"/>
                <a:sym typeface="Canva Sans"/>
              </a:rPr>
              <a:t>Fab drawings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435" t="-23088" r="-4539" b="-26233"/>
            </a:stretch>
          </a:blipFill>
        </p:spPr>
      </p:sp>
      <p:sp>
        <p:nvSpPr>
          <p:cNvPr name="Freeform 3" id="3"/>
          <p:cNvSpPr/>
          <p:nvPr/>
        </p:nvSpPr>
        <p:spPr>
          <a:xfrm flipH="false" flipV="false" rot="0">
            <a:off x="14333867" y="6065863"/>
            <a:ext cx="2925433" cy="3192437"/>
          </a:xfrm>
          <a:custGeom>
            <a:avLst/>
            <a:gdLst/>
            <a:ahLst/>
            <a:cxnLst/>
            <a:rect r="r" b="b" t="t" l="l"/>
            <a:pathLst>
              <a:path h="3192437" w="2925433">
                <a:moveTo>
                  <a:pt x="0" y="0"/>
                </a:moveTo>
                <a:lnTo>
                  <a:pt x="2925433" y="0"/>
                </a:lnTo>
                <a:lnTo>
                  <a:pt x="2925433" y="3192437"/>
                </a:lnTo>
                <a:lnTo>
                  <a:pt x="0" y="3192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657867" y="5779834"/>
            <a:ext cx="4446248" cy="4114800"/>
          </a:xfrm>
          <a:custGeom>
            <a:avLst/>
            <a:gdLst/>
            <a:ahLst/>
            <a:cxnLst/>
            <a:rect r="r" b="b" t="t" l="l"/>
            <a:pathLst>
              <a:path h="4114800" w="4446248">
                <a:moveTo>
                  <a:pt x="4446248" y="0"/>
                </a:moveTo>
                <a:lnTo>
                  <a:pt x="0" y="0"/>
                </a:lnTo>
                <a:lnTo>
                  <a:pt x="0" y="4114800"/>
                </a:lnTo>
                <a:lnTo>
                  <a:pt x="4446248" y="4114800"/>
                </a:lnTo>
                <a:lnTo>
                  <a:pt x="444624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10627">
            <a:off x="4158799" y="1655827"/>
            <a:ext cx="9969784" cy="1825537"/>
          </a:xfrm>
          <a:prstGeom prst="rect">
            <a:avLst/>
          </a:prstGeom>
        </p:spPr>
        <p:txBody>
          <a:bodyPr anchor="t" rtlCol="false" tIns="0" lIns="0" bIns="0" rIns="0">
            <a:spAutoFit/>
          </a:bodyPr>
          <a:lstStyle/>
          <a:p>
            <a:pPr algn="ctr">
              <a:lnSpc>
                <a:spcPts val="14989"/>
              </a:lnSpc>
            </a:pPr>
            <a:r>
              <a:rPr lang="en-US" sz="10706">
                <a:solidFill>
                  <a:srgbClr val="FFFFFF"/>
                </a:solidFill>
                <a:latin typeface="Caveat Brush"/>
                <a:ea typeface="Caveat Brush"/>
                <a:cs typeface="Caveat Brush"/>
                <a:sym typeface="Caveat Brush"/>
              </a:rPr>
              <a:t>CAD</a:t>
            </a:r>
          </a:p>
        </p:txBody>
      </p:sp>
      <p:sp>
        <p:nvSpPr>
          <p:cNvPr name="TextBox 6" id="6"/>
          <p:cNvSpPr txBox="true"/>
          <p:nvPr/>
        </p:nvSpPr>
        <p:spPr>
          <a:xfrm rot="0">
            <a:off x="3244337" y="4222263"/>
            <a:ext cx="11799326" cy="1794850"/>
          </a:xfrm>
          <a:prstGeom prst="rect">
            <a:avLst/>
          </a:prstGeom>
        </p:spPr>
        <p:txBody>
          <a:bodyPr anchor="t" rtlCol="false" tIns="0" lIns="0" bIns="0" rIns="0">
            <a:spAutoFit/>
          </a:bodyPr>
          <a:lstStyle/>
          <a:p>
            <a:pPr algn="ctr">
              <a:lnSpc>
                <a:spcPts val="4790"/>
              </a:lnSpc>
            </a:pPr>
            <a:r>
              <a:rPr lang="en-US" sz="3628">
                <a:solidFill>
                  <a:srgbClr val="FFFFFF"/>
                </a:solidFill>
                <a:latin typeface="Balsamiq Sans"/>
                <a:ea typeface="Balsamiq Sans"/>
                <a:cs typeface="Balsamiq Sans"/>
                <a:sym typeface="Balsamiq Sans"/>
              </a:rPr>
              <a:t>Computer-aided design (CAD) is a way to digitally create 2D drawings and 3D models of real-world products before they are manufactured.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grpSp>
        <p:nvGrpSpPr>
          <p:cNvPr name="Group 3" id="3"/>
          <p:cNvGrpSpPr>
            <a:grpSpLocks noChangeAspect="true"/>
          </p:cNvGrpSpPr>
          <p:nvPr/>
        </p:nvGrpSpPr>
        <p:grpSpPr>
          <a:xfrm rot="593546">
            <a:off x="10764782" y="2006577"/>
            <a:ext cx="5221021" cy="6126952"/>
            <a:chOff x="0" y="0"/>
            <a:chExt cx="11125200" cy="13055600"/>
          </a:xfrm>
        </p:grpSpPr>
        <p:sp>
          <p:nvSpPr>
            <p:cNvPr name="Freeform 4" id="4"/>
            <p:cNvSpPr/>
            <p:nvPr/>
          </p:nvSpPr>
          <p:spPr>
            <a:xfrm flipH="false" flipV="false" rot="0">
              <a:off x="438150" y="657860"/>
              <a:ext cx="10280650" cy="10716260"/>
            </a:xfrm>
            <a:custGeom>
              <a:avLst/>
              <a:gdLst/>
              <a:ahLst/>
              <a:cxnLst/>
              <a:rect r="r" b="b" t="t" l="l"/>
              <a:pathLst>
                <a:path h="10716260" w="10280650">
                  <a:moveTo>
                    <a:pt x="0" y="0"/>
                  </a:moveTo>
                  <a:lnTo>
                    <a:pt x="10280650" y="0"/>
                  </a:lnTo>
                  <a:lnTo>
                    <a:pt x="10280650" y="10716260"/>
                  </a:lnTo>
                  <a:lnTo>
                    <a:pt x="0" y="10716260"/>
                  </a:lnTo>
                  <a:close/>
                </a:path>
              </a:pathLst>
            </a:custGeom>
            <a:blipFill>
              <a:blip r:embed="rId3"/>
              <a:stretch>
                <a:fillRect l="-42655" t="0" r="-42655" b="0"/>
              </a:stretch>
            </a:blipFill>
          </p:spPr>
        </p:sp>
        <p:sp>
          <p:nvSpPr>
            <p:cNvPr name="Freeform 5" id="5"/>
            <p:cNvSpPr/>
            <p:nvPr/>
          </p:nvSpPr>
          <p:spPr>
            <a:xfrm flipH="false" flipV="false" rot="0">
              <a:off x="0" y="0"/>
              <a:ext cx="11125200" cy="13055600"/>
            </a:xfrm>
            <a:custGeom>
              <a:avLst/>
              <a:gdLst/>
              <a:ahLst/>
              <a:cxnLst/>
              <a:rect r="r" b="b" t="t" l="l"/>
              <a:pathLst>
                <a:path h="13055600" w="11125200">
                  <a:moveTo>
                    <a:pt x="0" y="0"/>
                  </a:moveTo>
                  <a:lnTo>
                    <a:pt x="0" y="13055600"/>
                  </a:lnTo>
                  <a:lnTo>
                    <a:pt x="11125200" y="13055600"/>
                  </a:lnTo>
                  <a:lnTo>
                    <a:pt x="11125200" y="0"/>
                  </a:lnTo>
                  <a:lnTo>
                    <a:pt x="0" y="0"/>
                  </a:lnTo>
                  <a:close/>
                  <a:moveTo>
                    <a:pt x="9537700" y="10160000"/>
                  </a:moveTo>
                  <a:lnTo>
                    <a:pt x="1358900" y="10160000"/>
                  </a:lnTo>
                  <a:lnTo>
                    <a:pt x="1358900" y="1981200"/>
                  </a:lnTo>
                  <a:lnTo>
                    <a:pt x="9537700" y="1981200"/>
                  </a:lnTo>
                  <a:lnTo>
                    <a:pt x="9537700" y="10160000"/>
                  </a:lnTo>
                  <a:close/>
                </a:path>
              </a:pathLst>
            </a:custGeom>
            <a:blipFill>
              <a:blip r:embed="rId4"/>
              <a:stretch>
                <a:fillRect l="-21" t="0" r="-21" b="0"/>
              </a:stretch>
            </a:blipFill>
          </p:spPr>
        </p:sp>
        <p:sp>
          <p:nvSpPr>
            <p:cNvPr name="Freeform 6" id="6"/>
            <p:cNvSpPr/>
            <p:nvPr/>
          </p:nvSpPr>
          <p:spPr>
            <a:xfrm flipH="false" flipV="false" rot="0">
              <a:off x="-2540" y="-1270"/>
              <a:ext cx="11127740" cy="13051790"/>
            </a:xfrm>
            <a:custGeom>
              <a:avLst/>
              <a:gdLst/>
              <a:ahLst/>
              <a:cxnLst/>
              <a:rect r="r" b="b" t="t" l="l"/>
              <a:pathLst>
                <a:path h="13051790" w="11127740">
                  <a:moveTo>
                    <a:pt x="0" y="0"/>
                  </a:moveTo>
                  <a:lnTo>
                    <a:pt x="0" y="13051790"/>
                  </a:lnTo>
                  <a:lnTo>
                    <a:pt x="11127740" y="13051790"/>
                  </a:lnTo>
                  <a:lnTo>
                    <a:pt x="11127740" y="0"/>
                  </a:lnTo>
                  <a:lnTo>
                    <a:pt x="0" y="0"/>
                  </a:lnTo>
                  <a:close/>
                  <a:moveTo>
                    <a:pt x="10360660" y="10704830"/>
                  </a:moveTo>
                  <a:lnTo>
                    <a:pt x="812800" y="10704830"/>
                  </a:lnTo>
                  <a:lnTo>
                    <a:pt x="812800" y="1225550"/>
                  </a:lnTo>
                  <a:lnTo>
                    <a:pt x="10360660" y="1225550"/>
                  </a:lnTo>
                  <a:lnTo>
                    <a:pt x="10360660" y="10704830"/>
                  </a:lnTo>
                  <a:close/>
                </a:path>
              </a:pathLst>
            </a:custGeom>
            <a:solidFill>
              <a:srgbClr val="FFF5F0"/>
            </a:solidFill>
          </p:spPr>
        </p:sp>
      </p:grpSp>
      <p:sp>
        <p:nvSpPr>
          <p:cNvPr name="Freeform 7" id="7"/>
          <p:cNvSpPr/>
          <p:nvPr/>
        </p:nvSpPr>
        <p:spPr>
          <a:xfrm flipH="false" flipV="false" rot="0">
            <a:off x="2344746" y="1875596"/>
            <a:ext cx="5811833" cy="1845257"/>
          </a:xfrm>
          <a:custGeom>
            <a:avLst/>
            <a:gdLst/>
            <a:ahLst/>
            <a:cxnLst/>
            <a:rect r="r" b="b" t="t" l="l"/>
            <a:pathLst>
              <a:path h="1845257" w="5811833">
                <a:moveTo>
                  <a:pt x="0" y="0"/>
                </a:moveTo>
                <a:lnTo>
                  <a:pt x="5811833" y="0"/>
                </a:lnTo>
                <a:lnTo>
                  <a:pt x="5811833" y="1845257"/>
                </a:lnTo>
                <a:lnTo>
                  <a:pt x="0" y="18452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3058716" y="2037521"/>
            <a:ext cx="5747722" cy="1358776"/>
          </a:xfrm>
          <a:prstGeom prst="rect">
            <a:avLst/>
          </a:prstGeom>
        </p:spPr>
        <p:txBody>
          <a:bodyPr anchor="t" rtlCol="false" tIns="0" lIns="0" bIns="0" rIns="0">
            <a:spAutoFit/>
          </a:bodyPr>
          <a:lstStyle/>
          <a:p>
            <a:pPr algn="l">
              <a:lnSpc>
                <a:spcPts val="10294"/>
              </a:lnSpc>
            </a:pPr>
            <a:r>
              <a:rPr lang="en-US" sz="9994">
                <a:solidFill>
                  <a:srgbClr val="FFFFFF"/>
                </a:solidFill>
                <a:latin typeface="Caveat Brush"/>
                <a:ea typeface="Caveat Brush"/>
                <a:cs typeface="Caveat Brush"/>
                <a:sym typeface="Caveat Brush"/>
              </a:rPr>
              <a:t>Uses</a:t>
            </a:r>
          </a:p>
        </p:txBody>
      </p:sp>
      <p:sp>
        <p:nvSpPr>
          <p:cNvPr name="TextBox 9" id="9"/>
          <p:cNvSpPr txBox="true"/>
          <p:nvPr/>
        </p:nvSpPr>
        <p:spPr>
          <a:xfrm rot="0">
            <a:off x="1742671" y="4436496"/>
            <a:ext cx="7665843" cy="3748774"/>
          </a:xfrm>
          <a:prstGeom prst="rect">
            <a:avLst/>
          </a:prstGeom>
        </p:spPr>
        <p:txBody>
          <a:bodyPr anchor="t" rtlCol="false" tIns="0" lIns="0" bIns="0" rIns="0">
            <a:spAutoFit/>
          </a:bodyPr>
          <a:lstStyle/>
          <a:p>
            <a:pPr algn="l">
              <a:lnSpc>
                <a:spcPts val="4252"/>
              </a:lnSpc>
            </a:pPr>
            <a:r>
              <a:rPr lang="en-US" sz="3221">
                <a:solidFill>
                  <a:srgbClr val="FFFFFF"/>
                </a:solidFill>
                <a:latin typeface="Balsamiq Sans"/>
                <a:ea typeface="Balsamiq Sans"/>
                <a:cs typeface="Balsamiq Sans"/>
                <a:sym typeface="Balsamiq Sans"/>
              </a:rPr>
              <a:t>Increased Productivity</a:t>
            </a:r>
          </a:p>
          <a:p>
            <a:pPr algn="l">
              <a:lnSpc>
                <a:spcPts val="4252"/>
              </a:lnSpc>
            </a:pPr>
            <a:r>
              <a:rPr lang="en-US" sz="3221">
                <a:solidFill>
                  <a:srgbClr val="FFFFFF"/>
                </a:solidFill>
                <a:latin typeface="Balsamiq Sans"/>
                <a:ea typeface="Balsamiq Sans"/>
                <a:cs typeface="Balsamiq Sans"/>
                <a:sym typeface="Balsamiq Sans"/>
              </a:rPr>
              <a:t>Information sharing</a:t>
            </a:r>
          </a:p>
          <a:p>
            <a:pPr algn="l">
              <a:lnSpc>
                <a:spcPts val="4252"/>
              </a:lnSpc>
            </a:pPr>
            <a:r>
              <a:rPr lang="en-US" sz="3221">
                <a:solidFill>
                  <a:srgbClr val="FFFFFF"/>
                </a:solidFill>
                <a:latin typeface="Balsamiq Sans"/>
                <a:ea typeface="Balsamiq Sans"/>
                <a:cs typeface="Balsamiq Sans"/>
                <a:sym typeface="Balsamiq Sans"/>
              </a:rPr>
              <a:t>Reduced errors</a:t>
            </a:r>
          </a:p>
          <a:p>
            <a:pPr algn="l">
              <a:lnSpc>
                <a:spcPts val="4252"/>
              </a:lnSpc>
            </a:pPr>
            <a:r>
              <a:rPr lang="en-US" sz="3221">
                <a:solidFill>
                  <a:srgbClr val="FFFFFF"/>
                </a:solidFill>
                <a:latin typeface="Balsamiq Sans"/>
                <a:ea typeface="Balsamiq Sans"/>
                <a:cs typeface="Balsamiq Sans"/>
                <a:sym typeface="Balsamiq Sans"/>
              </a:rPr>
              <a:t>Simulations</a:t>
            </a:r>
          </a:p>
          <a:p>
            <a:pPr algn="l">
              <a:lnSpc>
                <a:spcPts val="4252"/>
              </a:lnSpc>
            </a:pPr>
            <a:r>
              <a:rPr lang="en-US" sz="3221">
                <a:solidFill>
                  <a:srgbClr val="FFFFFF"/>
                </a:solidFill>
                <a:latin typeface="Balsamiq Sans"/>
                <a:ea typeface="Balsamiq Sans"/>
                <a:cs typeface="Balsamiq Sans"/>
                <a:sym typeface="Balsamiq Sans"/>
              </a:rPr>
              <a:t>Animations</a:t>
            </a:r>
          </a:p>
          <a:p>
            <a:pPr algn="l">
              <a:lnSpc>
                <a:spcPts val="4252"/>
              </a:lnSpc>
            </a:pPr>
            <a:r>
              <a:rPr lang="en-US" sz="3221">
                <a:solidFill>
                  <a:srgbClr val="FFFFFF"/>
                </a:solidFill>
                <a:latin typeface="Balsamiq Sans"/>
                <a:ea typeface="Balsamiq Sans"/>
                <a:cs typeface="Balsamiq Sans"/>
                <a:sym typeface="Balsamiq Sans"/>
              </a:rPr>
              <a:t>Aid in explanations</a:t>
            </a:r>
          </a:p>
          <a:p>
            <a:pPr algn="l">
              <a:lnSpc>
                <a:spcPts val="4252"/>
              </a:lnSpc>
            </a:pPr>
            <a:r>
              <a:rPr lang="en-US" sz="3221">
                <a:solidFill>
                  <a:srgbClr val="FFFFFF"/>
                </a:solidFill>
                <a:latin typeface="Balsamiq Sans"/>
                <a:ea typeface="Balsamiq Sans"/>
                <a:cs typeface="Balsamiq Sans"/>
                <a:sym typeface="Balsamiq Sans"/>
              </a:rPr>
              <a:t>etc.</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name="Freeform 3" id="3"/>
          <p:cNvSpPr/>
          <p:nvPr/>
        </p:nvSpPr>
        <p:spPr>
          <a:xfrm flipH="false" flipV="false" rot="0">
            <a:off x="3419549" y="7834988"/>
            <a:ext cx="3318808" cy="1037882"/>
          </a:xfrm>
          <a:custGeom>
            <a:avLst/>
            <a:gdLst/>
            <a:ahLst/>
            <a:cxnLst/>
            <a:rect r="r" b="b" t="t" l="l"/>
            <a:pathLst>
              <a:path h="1037882" w="3318808">
                <a:moveTo>
                  <a:pt x="0" y="0"/>
                </a:moveTo>
                <a:lnTo>
                  <a:pt x="3318808" y="0"/>
                </a:lnTo>
                <a:lnTo>
                  <a:pt x="3318808" y="1037882"/>
                </a:lnTo>
                <a:lnTo>
                  <a:pt x="0" y="10378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131009" y="7779175"/>
            <a:ext cx="3675752" cy="1149508"/>
          </a:xfrm>
          <a:custGeom>
            <a:avLst/>
            <a:gdLst/>
            <a:ahLst/>
            <a:cxnLst/>
            <a:rect r="r" b="b" t="t" l="l"/>
            <a:pathLst>
              <a:path h="1149508" w="3675752">
                <a:moveTo>
                  <a:pt x="0" y="0"/>
                </a:moveTo>
                <a:lnTo>
                  <a:pt x="3675752" y="0"/>
                </a:lnTo>
                <a:lnTo>
                  <a:pt x="3675752" y="1149508"/>
                </a:lnTo>
                <a:lnTo>
                  <a:pt x="0" y="11495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026086" y="7723362"/>
            <a:ext cx="3675752" cy="1149508"/>
          </a:xfrm>
          <a:custGeom>
            <a:avLst/>
            <a:gdLst/>
            <a:ahLst/>
            <a:cxnLst/>
            <a:rect r="r" b="b" t="t" l="l"/>
            <a:pathLst>
              <a:path h="1149508" w="3675752">
                <a:moveTo>
                  <a:pt x="0" y="0"/>
                </a:moveTo>
                <a:lnTo>
                  <a:pt x="3675752" y="0"/>
                </a:lnTo>
                <a:lnTo>
                  <a:pt x="3675752" y="1149508"/>
                </a:lnTo>
                <a:lnTo>
                  <a:pt x="0" y="11495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3404877" y="606036"/>
            <a:ext cx="3215482" cy="2194566"/>
          </a:xfrm>
          <a:custGeom>
            <a:avLst/>
            <a:gdLst/>
            <a:ahLst/>
            <a:cxnLst/>
            <a:rect r="r" b="b" t="t" l="l"/>
            <a:pathLst>
              <a:path h="2194566" w="3215482">
                <a:moveTo>
                  <a:pt x="0" y="0"/>
                </a:moveTo>
                <a:lnTo>
                  <a:pt x="3215482" y="0"/>
                </a:lnTo>
                <a:lnTo>
                  <a:pt x="3215482" y="2194567"/>
                </a:lnTo>
                <a:lnTo>
                  <a:pt x="0" y="21945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 id="7"/>
          <p:cNvGrpSpPr>
            <a:grpSpLocks noChangeAspect="true"/>
          </p:cNvGrpSpPr>
          <p:nvPr/>
        </p:nvGrpSpPr>
        <p:grpSpPr>
          <a:xfrm rot="0">
            <a:off x="3409468" y="3731379"/>
            <a:ext cx="3711460" cy="3625556"/>
            <a:chOff x="0" y="0"/>
            <a:chExt cx="4828540" cy="4716780"/>
          </a:xfrm>
        </p:grpSpPr>
        <p:sp>
          <p:nvSpPr>
            <p:cNvPr name="Freeform 8" id="8"/>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solidFill>
              <a:srgbClr val="FFFFFF"/>
            </a:solidFill>
            <a:ln w="12700">
              <a:solidFill>
                <a:srgbClr val="000000"/>
              </a:solidFill>
            </a:ln>
          </p:spPr>
        </p:sp>
      </p:grpSp>
      <p:grpSp>
        <p:nvGrpSpPr>
          <p:cNvPr name="Group 9" id="9"/>
          <p:cNvGrpSpPr>
            <a:grpSpLocks noChangeAspect="true"/>
          </p:cNvGrpSpPr>
          <p:nvPr/>
        </p:nvGrpSpPr>
        <p:grpSpPr>
          <a:xfrm rot="0">
            <a:off x="3541426" y="3875072"/>
            <a:ext cx="3417264" cy="3338169"/>
            <a:chOff x="0" y="0"/>
            <a:chExt cx="4828540" cy="4716780"/>
          </a:xfrm>
        </p:grpSpPr>
        <p:sp>
          <p:nvSpPr>
            <p:cNvPr name="Freeform 10" id="10"/>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7"/>
              <a:stretch>
                <a:fillRect l="-36785" t="0" r="-36785" b="0"/>
              </a:stretch>
            </a:blipFill>
          </p:spPr>
        </p:sp>
      </p:grpSp>
      <p:grpSp>
        <p:nvGrpSpPr>
          <p:cNvPr name="Group 11" id="11"/>
          <p:cNvGrpSpPr>
            <a:grpSpLocks noChangeAspect="true"/>
          </p:cNvGrpSpPr>
          <p:nvPr/>
        </p:nvGrpSpPr>
        <p:grpSpPr>
          <a:xfrm rot="0">
            <a:off x="7288270" y="3675566"/>
            <a:ext cx="3711460" cy="3625556"/>
            <a:chOff x="0" y="0"/>
            <a:chExt cx="4828540" cy="4716780"/>
          </a:xfrm>
        </p:grpSpPr>
        <p:sp>
          <p:nvSpPr>
            <p:cNvPr name="Freeform 12" id="12"/>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solidFill>
              <a:srgbClr val="FFFFFF"/>
            </a:solidFill>
            <a:ln w="12700">
              <a:solidFill>
                <a:srgbClr val="000000"/>
              </a:solidFill>
            </a:ln>
          </p:spPr>
        </p:sp>
      </p:grpSp>
      <p:grpSp>
        <p:nvGrpSpPr>
          <p:cNvPr name="Group 13" id="13"/>
          <p:cNvGrpSpPr>
            <a:grpSpLocks noChangeAspect="true"/>
          </p:cNvGrpSpPr>
          <p:nvPr/>
        </p:nvGrpSpPr>
        <p:grpSpPr>
          <a:xfrm rot="0">
            <a:off x="7435368" y="3847166"/>
            <a:ext cx="3417264" cy="3338169"/>
            <a:chOff x="0" y="0"/>
            <a:chExt cx="4828540" cy="4716780"/>
          </a:xfrm>
        </p:grpSpPr>
        <p:sp>
          <p:nvSpPr>
            <p:cNvPr name="Freeform 14" id="14"/>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8"/>
              <a:stretch>
                <a:fillRect l="-39435" t="0" r="-39435" b="0"/>
              </a:stretch>
            </a:blipFill>
          </p:spPr>
        </p:sp>
      </p:grpSp>
      <p:grpSp>
        <p:nvGrpSpPr>
          <p:cNvPr name="Group 15" id="15"/>
          <p:cNvGrpSpPr>
            <a:grpSpLocks noChangeAspect="true"/>
          </p:cNvGrpSpPr>
          <p:nvPr/>
        </p:nvGrpSpPr>
        <p:grpSpPr>
          <a:xfrm rot="0">
            <a:off x="11167072" y="3619753"/>
            <a:ext cx="3711460" cy="3625556"/>
            <a:chOff x="0" y="0"/>
            <a:chExt cx="4828540" cy="4716780"/>
          </a:xfrm>
        </p:grpSpPr>
        <p:sp>
          <p:nvSpPr>
            <p:cNvPr name="Freeform 16" id="16"/>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solidFill>
              <a:srgbClr val="FFFFFF"/>
            </a:solidFill>
            <a:ln w="12700">
              <a:solidFill>
                <a:srgbClr val="000000"/>
              </a:solidFill>
            </a:ln>
          </p:spPr>
        </p:sp>
      </p:grpSp>
      <p:grpSp>
        <p:nvGrpSpPr>
          <p:cNvPr name="Group 17" id="17"/>
          <p:cNvGrpSpPr>
            <a:grpSpLocks noChangeAspect="true"/>
          </p:cNvGrpSpPr>
          <p:nvPr/>
        </p:nvGrpSpPr>
        <p:grpSpPr>
          <a:xfrm rot="0">
            <a:off x="11328882" y="3819259"/>
            <a:ext cx="3417264" cy="3338169"/>
            <a:chOff x="0" y="0"/>
            <a:chExt cx="4828540" cy="4716780"/>
          </a:xfrm>
        </p:grpSpPr>
        <p:sp>
          <p:nvSpPr>
            <p:cNvPr name="Freeform 18" id="18"/>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9"/>
              <a:stretch>
                <a:fillRect l="-31361" t="0" r="-31361" b="0"/>
              </a:stretch>
            </a:blipFill>
          </p:spPr>
        </p:sp>
      </p:grpSp>
      <p:sp>
        <p:nvSpPr>
          <p:cNvPr name="Freeform 19" id="19"/>
          <p:cNvSpPr/>
          <p:nvPr/>
        </p:nvSpPr>
        <p:spPr>
          <a:xfrm flipH="false" flipV="false" rot="0">
            <a:off x="6238083" y="1462036"/>
            <a:ext cx="5811833" cy="1845257"/>
          </a:xfrm>
          <a:custGeom>
            <a:avLst/>
            <a:gdLst/>
            <a:ahLst/>
            <a:cxnLst/>
            <a:rect r="r" b="b" t="t" l="l"/>
            <a:pathLst>
              <a:path h="1845257" w="5811833">
                <a:moveTo>
                  <a:pt x="0" y="0"/>
                </a:moveTo>
                <a:lnTo>
                  <a:pt x="5811834" y="0"/>
                </a:lnTo>
                <a:lnTo>
                  <a:pt x="5811834" y="1845257"/>
                </a:lnTo>
                <a:lnTo>
                  <a:pt x="0" y="184525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0" id="20"/>
          <p:cNvSpPr txBox="true"/>
          <p:nvPr/>
        </p:nvSpPr>
        <p:spPr>
          <a:xfrm rot="0">
            <a:off x="3541426" y="8114828"/>
            <a:ext cx="3147392" cy="440102"/>
          </a:xfrm>
          <a:prstGeom prst="rect">
            <a:avLst/>
          </a:prstGeom>
        </p:spPr>
        <p:txBody>
          <a:bodyPr anchor="t" rtlCol="false" tIns="0" lIns="0" bIns="0" rIns="0">
            <a:spAutoFit/>
          </a:bodyPr>
          <a:lstStyle/>
          <a:p>
            <a:pPr algn="ctr">
              <a:lnSpc>
                <a:spcPts val="3488"/>
              </a:lnSpc>
            </a:pPr>
            <a:r>
              <a:rPr lang="en-US" b="true" sz="2643" spc="71">
                <a:solidFill>
                  <a:srgbClr val="FFFFF4"/>
                </a:solidFill>
                <a:latin typeface="Balsamiq Sans Bold"/>
                <a:ea typeface="Balsamiq Sans Bold"/>
                <a:cs typeface="Balsamiq Sans Bold"/>
                <a:sym typeface="Balsamiq Sans Bold"/>
              </a:rPr>
              <a:t>Mechanics</a:t>
            </a:r>
          </a:p>
        </p:txBody>
      </p:sp>
      <p:sp>
        <p:nvSpPr>
          <p:cNvPr name="TextBox 21" id="21"/>
          <p:cNvSpPr txBox="true"/>
          <p:nvPr/>
        </p:nvSpPr>
        <p:spPr>
          <a:xfrm rot="9985">
            <a:off x="5750845" y="1349930"/>
            <a:ext cx="6786809" cy="1555119"/>
          </a:xfrm>
          <a:prstGeom prst="rect">
            <a:avLst/>
          </a:prstGeom>
        </p:spPr>
        <p:txBody>
          <a:bodyPr anchor="t" rtlCol="false" tIns="0" lIns="0" bIns="0" rIns="0">
            <a:spAutoFit/>
          </a:bodyPr>
          <a:lstStyle/>
          <a:p>
            <a:pPr algn="ctr">
              <a:lnSpc>
                <a:spcPts val="12734"/>
              </a:lnSpc>
            </a:pPr>
            <a:r>
              <a:rPr lang="en-US" sz="9096">
                <a:solidFill>
                  <a:srgbClr val="FFFFFF"/>
                </a:solidFill>
                <a:latin typeface="Caveat Brush"/>
                <a:ea typeface="Caveat Brush"/>
                <a:cs typeface="Caveat Brush"/>
                <a:sym typeface="Caveat Brush"/>
              </a:rPr>
              <a:t>TYPES</a:t>
            </a:r>
          </a:p>
        </p:txBody>
      </p:sp>
      <p:sp>
        <p:nvSpPr>
          <p:cNvPr name="TextBox 22" id="22"/>
          <p:cNvSpPr txBox="true"/>
          <p:nvPr/>
        </p:nvSpPr>
        <p:spPr>
          <a:xfrm rot="0">
            <a:off x="7200844" y="8114828"/>
            <a:ext cx="3536081" cy="440102"/>
          </a:xfrm>
          <a:prstGeom prst="rect">
            <a:avLst/>
          </a:prstGeom>
        </p:spPr>
        <p:txBody>
          <a:bodyPr anchor="t" rtlCol="false" tIns="0" lIns="0" bIns="0" rIns="0">
            <a:spAutoFit/>
          </a:bodyPr>
          <a:lstStyle/>
          <a:p>
            <a:pPr algn="ctr">
              <a:lnSpc>
                <a:spcPts val="3488"/>
              </a:lnSpc>
            </a:pPr>
            <a:r>
              <a:rPr lang="en-US" b="true" sz="2643" spc="71">
                <a:solidFill>
                  <a:srgbClr val="FFFFFF"/>
                </a:solidFill>
                <a:latin typeface="Balsamiq Sans Bold"/>
                <a:ea typeface="Balsamiq Sans Bold"/>
                <a:cs typeface="Balsamiq Sans Bold"/>
                <a:sym typeface="Balsamiq Sans Bold"/>
              </a:rPr>
              <a:t>PCBs</a:t>
            </a:r>
          </a:p>
        </p:txBody>
      </p:sp>
      <p:sp>
        <p:nvSpPr>
          <p:cNvPr name="TextBox 23" id="23"/>
          <p:cNvSpPr txBox="true"/>
          <p:nvPr/>
        </p:nvSpPr>
        <p:spPr>
          <a:xfrm rot="0">
            <a:off x="11248951" y="8026041"/>
            <a:ext cx="3147392" cy="440102"/>
          </a:xfrm>
          <a:prstGeom prst="rect">
            <a:avLst/>
          </a:prstGeom>
        </p:spPr>
        <p:txBody>
          <a:bodyPr anchor="t" rtlCol="false" tIns="0" lIns="0" bIns="0" rIns="0">
            <a:spAutoFit/>
          </a:bodyPr>
          <a:lstStyle/>
          <a:p>
            <a:pPr algn="ctr">
              <a:lnSpc>
                <a:spcPts val="3488"/>
              </a:lnSpc>
            </a:pPr>
            <a:r>
              <a:rPr lang="en-US" b="true" sz="2643" spc="71">
                <a:solidFill>
                  <a:srgbClr val="FFFFF4"/>
                </a:solidFill>
                <a:latin typeface="Balsamiq Sans Bold"/>
                <a:ea typeface="Balsamiq Sans Bold"/>
                <a:cs typeface="Balsamiq Sans Bold"/>
                <a:sym typeface="Balsamiq Sans Bold"/>
              </a:rPr>
              <a:t>ICs(VLSI)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name="Freeform 3" id="3"/>
          <p:cNvSpPr/>
          <p:nvPr/>
        </p:nvSpPr>
        <p:spPr>
          <a:xfrm flipH="false" flipV="false" rot="0">
            <a:off x="5724186" y="1457156"/>
            <a:ext cx="6839629" cy="2171582"/>
          </a:xfrm>
          <a:custGeom>
            <a:avLst/>
            <a:gdLst/>
            <a:ahLst/>
            <a:cxnLst/>
            <a:rect r="r" b="b" t="t" l="l"/>
            <a:pathLst>
              <a:path h="2171582" w="6839629">
                <a:moveTo>
                  <a:pt x="0" y="0"/>
                </a:moveTo>
                <a:lnTo>
                  <a:pt x="6839628" y="0"/>
                </a:lnTo>
                <a:lnTo>
                  <a:pt x="6839628" y="2171582"/>
                </a:lnTo>
                <a:lnTo>
                  <a:pt x="0" y="21715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268898" y="1451084"/>
            <a:ext cx="7750204" cy="1519971"/>
          </a:xfrm>
          <a:prstGeom prst="rect">
            <a:avLst/>
          </a:prstGeom>
        </p:spPr>
        <p:txBody>
          <a:bodyPr anchor="t" rtlCol="false" tIns="0" lIns="0" bIns="0" rIns="0">
            <a:spAutoFit/>
          </a:bodyPr>
          <a:lstStyle/>
          <a:p>
            <a:pPr algn="ctr">
              <a:lnSpc>
                <a:spcPts val="12415"/>
              </a:lnSpc>
            </a:pPr>
            <a:r>
              <a:rPr lang="en-US" sz="8868">
                <a:solidFill>
                  <a:srgbClr val="FFFFFF"/>
                </a:solidFill>
                <a:latin typeface="Caveat Brush"/>
                <a:ea typeface="Caveat Brush"/>
                <a:cs typeface="Caveat Brush"/>
                <a:sym typeface="Caveat Brush"/>
              </a:rPr>
              <a:t>MECHANICS</a:t>
            </a:r>
          </a:p>
        </p:txBody>
      </p:sp>
      <p:sp>
        <p:nvSpPr>
          <p:cNvPr name="Freeform 5" id="5"/>
          <p:cNvSpPr/>
          <p:nvPr/>
        </p:nvSpPr>
        <p:spPr>
          <a:xfrm flipH="false" flipV="false" rot="-439770">
            <a:off x="12653267" y="778853"/>
            <a:ext cx="994777" cy="1103774"/>
          </a:xfrm>
          <a:custGeom>
            <a:avLst/>
            <a:gdLst/>
            <a:ahLst/>
            <a:cxnLst/>
            <a:rect r="r" b="b" t="t" l="l"/>
            <a:pathLst>
              <a:path h="1103774" w="994777">
                <a:moveTo>
                  <a:pt x="0" y="0"/>
                </a:moveTo>
                <a:lnTo>
                  <a:pt x="994776" y="0"/>
                </a:lnTo>
                <a:lnTo>
                  <a:pt x="994776" y="1103775"/>
                </a:lnTo>
                <a:lnTo>
                  <a:pt x="0" y="11037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211723" y="6022273"/>
            <a:ext cx="6669543" cy="2230849"/>
          </a:xfrm>
          <a:prstGeom prst="rect">
            <a:avLst/>
          </a:prstGeom>
        </p:spPr>
        <p:txBody>
          <a:bodyPr anchor="t" rtlCol="false" tIns="0" lIns="0" bIns="0" rIns="0">
            <a:spAutoFit/>
          </a:bodyPr>
          <a:lstStyle/>
          <a:p>
            <a:pPr algn="l">
              <a:lnSpc>
                <a:spcPts val="3564"/>
              </a:lnSpc>
            </a:pPr>
            <a:r>
              <a:rPr lang="en-US" sz="2546">
                <a:solidFill>
                  <a:srgbClr val="FFFFFF"/>
                </a:solidFill>
                <a:latin typeface="Balsamiq Sans"/>
                <a:ea typeface="Balsamiq Sans"/>
                <a:cs typeface="Balsamiq Sans"/>
                <a:sym typeface="Balsamiq Sans"/>
              </a:rPr>
              <a:t>Fusion 360</a:t>
            </a:r>
          </a:p>
          <a:p>
            <a:pPr algn="l">
              <a:lnSpc>
                <a:spcPts val="3564"/>
              </a:lnSpc>
            </a:pPr>
            <a:r>
              <a:rPr lang="en-US" sz="2546">
                <a:solidFill>
                  <a:srgbClr val="FFFFFF"/>
                </a:solidFill>
                <a:latin typeface="Balsamiq Sans"/>
                <a:ea typeface="Balsamiq Sans"/>
                <a:cs typeface="Balsamiq Sans"/>
                <a:sym typeface="Balsamiq Sans"/>
              </a:rPr>
              <a:t>Solid works</a:t>
            </a:r>
          </a:p>
          <a:p>
            <a:pPr algn="l">
              <a:lnSpc>
                <a:spcPts val="3564"/>
              </a:lnSpc>
            </a:pPr>
            <a:r>
              <a:rPr lang="en-US" sz="2546">
                <a:solidFill>
                  <a:srgbClr val="FFFFFF"/>
                </a:solidFill>
                <a:latin typeface="Balsamiq Sans"/>
                <a:ea typeface="Balsamiq Sans"/>
                <a:cs typeface="Balsamiq Sans"/>
                <a:sym typeface="Balsamiq Sans"/>
              </a:rPr>
              <a:t>AutoCAD</a:t>
            </a:r>
          </a:p>
          <a:p>
            <a:pPr algn="l">
              <a:lnSpc>
                <a:spcPts val="3564"/>
              </a:lnSpc>
            </a:pPr>
            <a:r>
              <a:rPr lang="en-US" sz="2546">
                <a:solidFill>
                  <a:srgbClr val="FFFFFF"/>
                </a:solidFill>
                <a:latin typeface="Balsamiq Sans"/>
                <a:ea typeface="Balsamiq Sans"/>
                <a:cs typeface="Balsamiq Sans"/>
                <a:sym typeface="Balsamiq Sans"/>
              </a:rPr>
              <a:t>FreeCAD</a:t>
            </a:r>
          </a:p>
          <a:p>
            <a:pPr algn="l">
              <a:lnSpc>
                <a:spcPts val="3564"/>
              </a:lnSpc>
            </a:pPr>
            <a:r>
              <a:rPr lang="en-US" sz="2546">
                <a:solidFill>
                  <a:srgbClr val="FFFFFF"/>
                </a:solidFill>
                <a:latin typeface="Balsamiq Sans"/>
                <a:ea typeface="Balsamiq Sans"/>
                <a:cs typeface="Balsamiq Sans"/>
                <a:sym typeface="Balsamiq Sans"/>
              </a:rPr>
              <a:t>TinkerCAD</a:t>
            </a:r>
          </a:p>
        </p:txBody>
      </p:sp>
      <p:sp>
        <p:nvSpPr>
          <p:cNvPr name="TextBox 7" id="7"/>
          <p:cNvSpPr txBox="true"/>
          <p:nvPr/>
        </p:nvSpPr>
        <p:spPr>
          <a:xfrm rot="0">
            <a:off x="2106139" y="4447080"/>
            <a:ext cx="6234119" cy="949485"/>
          </a:xfrm>
          <a:prstGeom prst="rect">
            <a:avLst/>
          </a:prstGeom>
        </p:spPr>
        <p:txBody>
          <a:bodyPr anchor="t" rtlCol="false" tIns="0" lIns="0" bIns="0" rIns="0">
            <a:spAutoFit/>
          </a:bodyPr>
          <a:lstStyle/>
          <a:p>
            <a:pPr algn="l" marL="0" indent="0" lvl="0">
              <a:lnSpc>
                <a:spcPts val="7521"/>
              </a:lnSpc>
              <a:spcBef>
                <a:spcPct val="0"/>
              </a:spcBef>
            </a:pPr>
            <a:r>
              <a:rPr lang="en-US" sz="6267">
                <a:solidFill>
                  <a:srgbClr val="FFFFFF"/>
                </a:solidFill>
                <a:latin typeface="Caveat Brush"/>
                <a:ea typeface="Caveat Brush"/>
                <a:cs typeface="Caveat Brush"/>
                <a:sym typeface="Caveat Brush"/>
              </a:rPr>
              <a:t>DEF</a:t>
            </a:r>
          </a:p>
        </p:txBody>
      </p:sp>
      <p:sp>
        <p:nvSpPr>
          <p:cNvPr name="TextBox 8" id="8"/>
          <p:cNvSpPr txBox="true"/>
          <p:nvPr/>
        </p:nvSpPr>
        <p:spPr>
          <a:xfrm rot="0">
            <a:off x="1908532" y="5574598"/>
            <a:ext cx="7012546" cy="3126199"/>
          </a:xfrm>
          <a:prstGeom prst="rect">
            <a:avLst/>
          </a:prstGeom>
        </p:spPr>
        <p:txBody>
          <a:bodyPr anchor="t" rtlCol="false" tIns="0" lIns="0" bIns="0" rIns="0">
            <a:spAutoFit/>
          </a:bodyPr>
          <a:lstStyle/>
          <a:p>
            <a:pPr algn="l">
              <a:lnSpc>
                <a:spcPts val="3564"/>
              </a:lnSpc>
            </a:pPr>
            <a:r>
              <a:rPr lang="en-US" sz="2546">
                <a:solidFill>
                  <a:srgbClr val="FFFFFF"/>
                </a:solidFill>
                <a:latin typeface="Balsamiq Sans"/>
                <a:ea typeface="Balsamiq Sans"/>
                <a:cs typeface="Balsamiq Sans"/>
                <a:sym typeface="Balsamiq Sans"/>
              </a:rPr>
              <a:t>Mechanical CAD (MCAD), also referred to as mechanical design automation (MDA), software enables mechanical engineers to create product designs with accurate and detailed technical drawings (2D or 3D models), and specifications for engineering and manufacturing.</a:t>
            </a:r>
          </a:p>
        </p:txBody>
      </p:sp>
      <p:sp>
        <p:nvSpPr>
          <p:cNvPr name="TextBox 9" id="9"/>
          <p:cNvSpPr txBox="true"/>
          <p:nvPr/>
        </p:nvSpPr>
        <p:spPr>
          <a:xfrm rot="0">
            <a:off x="10211723" y="4447080"/>
            <a:ext cx="6272082" cy="949485"/>
          </a:xfrm>
          <a:prstGeom prst="rect">
            <a:avLst/>
          </a:prstGeom>
        </p:spPr>
        <p:txBody>
          <a:bodyPr anchor="t" rtlCol="false" tIns="0" lIns="0" bIns="0" rIns="0">
            <a:spAutoFit/>
          </a:bodyPr>
          <a:lstStyle/>
          <a:p>
            <a:pPr algn="l" marL="0" indent="0" lvl="0">
              <a:lnSpc>
                <a:spcPts val="7521"/>
              </a:lnSpc>
              <a:spcBef>
                <a:spcPct val="0"/>
              </a:spcBef>
            </a:pPr>
            <a:r>
              <a:rPr lang="en-US" sz="6267">
                <a:solidFill>
                  <a:srgbClr val="FFFFFF"/>
                </a:solidFill>
                <a:latin typeface="Caveat Brush"/>
                <a:ea typeface="Caveat Brush"/>
                <a:cs typeface="Caveat Brush"/>
                <a:sym typeface="Caveat Brush"/>
              </a:rPr>
              <a:t>SOFTWARES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name="Freeform 3" id="3"/>
          <p:cNvSpPr/>
          <p:nvPr/>
        </p:nvSpPr>
        <p:spPr>
          <a:xfrm flipH="false" flipV="false" rot="0">
            <a:off x="5724186" y="1457156"/>
            <a:ext cx="6839629" cy="2171582"/>
          </a:xfrm>
          <a:custGeom>
            <a:avLst/>
            <a:gdLst/>
            <a:ahLst/>
            <a:cxnLst/>
            <a:rect r="r" b="b" t="t" l="l"/>
            <a:pathLst>
              <a:path h="2171582" w="6839629">
                <a:moveTo>
                  <a:pt x="0" y="0"/>
                </a:moveTo>
                <a:lnTo>
                  <a:pt x="6839628" y="0"/>
                </a:lnTo>
                <a:lnTo>
                  <a:pt x="6839628" y="2171582"/>
                </a:lnTo>
                <a:lnTo>
                  <a:pt x="0" y="21715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268898" y="1451084"/>
            <a:ext cx="7750204" cy="1519971"/>
          </a:xfrm>
          <a:prstGeom prst="rect">
            <a:avLst/>
          </a:prstGeom>
        </p:spPr>
        <p:txBody>
          <a:bodyPr anchor="t" rtlCol="false" tIns="0" lIns="0" bIns="0" rIns="0">
            <a:spAutoFit/>
          </a:bodyPr>
          <a:lstStyle/>
          <a:p>
            <a:pPr algn="ctr">
              <a:lnSpc>
                <a:spcPts val="12415"/>
              </a:lnSpc>
            </a:pPr>
            <a:r>
              <a:rPr lang="en-US" sz="8868">
                <a:solidFill>
                  <a:srgbClr val="FFFFFF"/>
                </a:solidFill>
                <a:latin typeface="Caveat Brush"/>
                <a:ea typeface="Caveat Brush"/>
                <a:cs typeface="Caveat Brush"/>
                <a:sym typeface="Caveat Brush"/>
              </a:rPr>
              <a:t>PCB'S</a:t>
            </a:r>
          </a:p>
        </p:txBody>
      </p:sp>
      <p:sp>
        <p:nvSpPr>
          <p:cNvPr name="Freeform 5" id="5"/>
          <p:cNvSpPr/>
          <p:nvPr/>
        </p:nvSpPr>
        <p:spPr>
          <a:xfrm flipH="false" flipV="false" rot="-439770">
            <a:off x="12653267" y="778853"/>
            <a:ext cx="994777" cy="1103774"/>
          </a:xfrm>
          <a:custGeom>
            <a:avLst/>
            <a:gdLst/>
            <a:ahLst/>
            <a:cxnLst/>
            <a:rect r="r" b="b" t="t" l="l"/>
            <a:pathLst>
              <a:path h="1103774" w="994777">
                <a:moveTo>
                  <a:pt x="0" y="0"/>
                </a:moveTo>
                <a:lnTo>
                  <a:pt x="994776" y="0"/>
                </a:lnTo>
                <a:lnTo>
                  <a:pt x="994776" y="1103775"/>
                </a:lnTo>
                <a:lnTo>
                  <a:pt x="0" y="11037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379615" y="6022273"/>
            <a:ext cx="6669543" cy="1783174"/>
          </a:xfrm>
          <a:prstGeom prst="rect">
            <a:avLst/>
          </a:prstGeom>
        </p:spPr>
        <p:txBody>
          <a:bodyPr anchor="t" rtlCol="false" tIns="0" lIns="0" bIns="0" rIns="0">
            <a:spAutoFit/>
          </a:bodyPr>
          <a:lstStyle/>
          <a:p>
            <a:pPr algn="l">
              <a:lnSpc>
                <a:spcPts val="3564"/>
              </a:lnSpc>
            </a:pPr>
            <a:r>
              <a:rPr lang="en-US" sz="2546">
                <a:solidFill>
                  <a:srgbClr val="FFFFFF"/>
                </a:solidFill>
                <a:latin typeface="Balsamiq Sans"/>
                <a:ea typeface="Balsamiq Sans"/>
                <a:cs typeface="Balsamiq Sans"/>
                <a:sym typeface="Balsamiq Sans"/>
              </a:rPr>
              <a:t>KiCAD</a:t>
            </a:r>
          </a:p>
          <a:p>
            <a:pPr algn="l">
              <a:lnSpc>
                <a:spcPts val="3564"/>
              </a:lnSpc>
            </a:pPr>
            <a:r>
              <a:rPr lang="en-US" sz="2546">
                <a:solidFill>
                  <a:srgbClr val="FFFFFF"/>
                </a:solidFill>
                <a:latin typeface="Balsamiq Sans"/>
                <a:ea typeface="Balsamiq Sans"/>
                <a:cs typeface="Balsamiq Sans"/>
                <a:sym typeface="Balsamiq Sans"/>
              </a:rPr>
              <a:t>Eagle </a:t>
            </a:r>
          </a:p>
          <a:p>
            <a:pPr algn="l">
              <a:lnSpc>
                <a:spcPts val="3564"/>
              </a:lnSpc>
            </a:pPr>
            <a:r>
              <a:rPr lang="en-US" sz="2546">
                <a:solidFill>
                  <a:srgbClr val="FFFFFF"/>
                </a:solidFill>
                <a:latin typeface="Balsamiq Sans"/>
                <a:ea typeface="Balsamiq Sans"/>
                <a:cs typeface="Balsamiq Sans"/>
                <a:sym typeface="Balsamiq Sans"/>
              </a:rPr>
              <a:t>Altair</a:t>
            </a:r>
          </a:p>
          <a:p>
            <a:pPr algn="l">
              <a:lnSpc>
                <a:spcPts val="3564"/>
              </a:lnSpc>
            </a:pPr>
            <a:r>
              <a:rPr lang="en-US" sz="2546">
                <a:solidFill>
                  <a:srgbClr val="FFFFFF"/>
                </a:solidFill>
                <a:latin typeface="Balsamiq Sans"/>
                <a:ea typeface="Balsamiq Sans"/>
                <a:cs typeface="Balsamiq Sans"/>
                <a:sym typeface="Balsamiq Sans"/>
              </a:rPr>
              <a:t>Altium</a:t>
            </a:r>
          </a:p>
        </p:txBody>
      </p:sp>
      <p:sp>
        <p:nvSpPr>
          <p:cNvPr name="TextBox 7" id="7"/>
          <p:cNvSpPr txBox="true"/>
          <p:nvPr/>
        </p:nvSpPr>
        <p:spPr>
          <a:xfrm rot="0">
            <a:off x="2106139" y="4447080"/>
            <a:ext cx="6234119" cy="949485"/>
          </a:xfrm>
          <a:prstGeom prst="rect">
            <a:avLst/>
          </a:prstGeom>
        </p:spPr>
        <p:txBody>
          <a:bodyPr anchor="t" rtlCol="false" tIns="0" lIns="0" bIns="0" rIns="0">
            <a:spAutoFit/>
          </a:bodyPr>
          <a:lstStyle/>
          <a:p>
            <a:pPr algn="l" marL="0" indent="0" lvl="0">
              <a:lnSpc>
                <a:spcPts val="7521"/>
              </a:lnSpc>
              <a:spcBef>
                <a:spcPct val="0"/>
              </a:spcBef>
            </a:pPr>
            <a:r>
              <a:rPr lang="en-US" sz="6267">
                <a:solidFill>
                  <a:srgbClr val="FFFFFF"/>
                </a:solidFill>
                <a:latin typeface="Caveat Brush"/>
                <a:ea typeface="Caveat Brush"/>
                <a:cs typeface="Caveat Brush"/>
                <a:sym typeface="Caveat Brush"/>
              </a:rPr>
              <a:t>DEF</a:t>
            </a:r>
          </a:p>
        </p:txBody>
      </p:sp>
      <p:sp>
        <p:nvSpPr>
          <p:cNvPr name="TextBox 8" id="8"/>
          <p:cNvSpPr txBox="true"/>
          <p:nvPr/>
        </p:nvSpPr>
        <p:spPr>
          <a:xfrm rot="0">
            <a:off x="1908532" y="5574598"/>
            <a:ext cx="7012546" cy="2678524"/>
          </a:xfrm>
          <a:prstGeom prst="rect">
            <a:avLst/>
          </a:prstGeom>
        </p:spPr>
        <p:txBody>
          <a:bodyPr anchor="t" rtlCol="false" tIns="0" lIns="0" bIns="0" rIns="0">
            <a:spAutoFit/>
          </a:bodyPr>
          <a:lstStyle/>
          <a:p>
            <a:pPr algn="l">
              <a:lnSpc>
                <a:spcPts val="3564"/>
              </a:lnSpc>
            </a:pPr>
            <a:r>
              <a:rPr lang="en-US" sz="2546">
                <a:solidFill>
                  <a:srgbClr val="FFFFFF"/>
                </a:solidFill>
                <a:latin typeface="Balsamiq Sans"/>
                <a:ea typeface="Balsamiq Sans"/>
                <a:cs typeface="Balsamiq Sans"/>
                <a:sym typeface="Balsamiq Sans"/>
              </a:rPr>
              <a:t>Printed Circuit Board CAD design focuses on the layout of virtual components and their connections on the PCB. This subset relies on a specific type of Computer-Aided Manufacturing performed by CAM Engineers who are typically employed by PCB fabrication shops.</a:t>
            </a:r>
          </a:p>
        </p:txBody>
      </p:sp>
      <p:sp>
        <p:nvSpPr>
          <p:cNvPr name="TextBox 9" id="9"/>
          <p:cNvSpPr txBox="true"/>
          <p:nvPr/>
        </p:nvSpPr>
        <p:spPr>
          <a:xfrm rot="0">
            <a:off x="10211723" y="4447080"/>
            <a:ext cx="6272082" cy="949485"/>
          </a:xfrm>
          <a:prstGeom prst="rect">
            <a:avLst/>
          </a:prstGeom>
        </p:spPr>
        <p:txBody>
          <a:bodyPr anchor="t" rtlCol="false" tIns="0" lIns="0" bIns="0" rIns="0">
            <a:spAutoFit/>
          </a:bodyPr>
          <a:lstStyle/>
          <a:p>
            <a:pPr algn="l" marL="0" indent="0" lvl="0">
              <a:lnSpc>
                <a:spcPts val="7521"/>
              </a:lnSpc>
              <a:spcBef>
                <a:spcPct val="0"/>
              </a:spcBef>
            </a:pPr>
            <a:r>
              <a:rPr lang="en-US" sz="6267">
                <a:solidFill>
                  <a:srgbClr val="FFFFFF"/>
                </a:solidFill>
                <a:latin typeface="Caveat Brush"/>
                <a:ea typeface="Caveat Brush"/>
                <a:cs typeface="Caveat Brush"/>
                <a:sym typeface="Caveat Brush"/>
              </a:rPr>
              <a:t>SOFTWARES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sp>
        <p:nvSpPr>
          <p:cNvPr name="Freeform 3" id="3"/>
          <p:cNvSpPr/>
          <p:nvPr/>
        </p:nvSpPr>
        <p:spPr>
          <a:xfrm flipH="false" flipV="false" rot="0">
            <a:off x="5724186" y="1457156"/>
            <a:ext cx="6839629" cy="2171582"/>
          </a:xfrm>
          <a:custGeom>
            <a:avLst/>
            <a:gdLst/>
            <a:ahLst/>
            <a:cxnLst/>
            <a:rect r="r" b="b" t="t" l="l"/>
            <a:pathLst>
              <a:path h="2171582" w="6839629">
                <a:moveTo>
                  <a:pt x="0" y="0"/>
                </a:moveTo>
                <a:lnTo>
                  <a:pt x="6839628" y="0"/>
                </a:lnTo>
                <a:lnTo>
                  <a:pt x="6839628" y="2171582"/>
                </a:lnTo>
                <a:lnTo>
                  <a:pt x="0" y="21715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268898" y="1451084"/>
            <a:ext cx="7750204" cy="1519971"/>
          </a:xfrm>
          <a:prstGeom prst="rect">
            <a:avLst/>
          </a:prstGeom>
        </p:spPr>
        <p:txBody>
          <a:bodyPr anchor="t" rtlCol="false" tIns="0" lIns="0" bIns="0" rIns="0">
            <a:spAutoFit/>
          </a:bodyPr>
          <a:lstStyle/>
          <a:p>
            <a:pPr algn="ctr">
              <a:lnSpc>
                <a:spcPts val="12415"/>
              </a:lnSpc>
            </a:pPr>
            <a:r>
              <a:rPr lang="en-US" sz="8868">
                <a:solidFill>
                  <a:srgbClr val="FFFFFF"/>
                </a:solidFill>
                <a:latin typeface="Caveat Brush"/>
                <a:ea typeface="Caveat Brush"/>
                <a:cs typeface="Caveat Brush"/>
                <a:sym typeface="Caveat Brush"/>
              </a:rPr>
              <a:t>IC'S</a:t>
            </a:r>
          </a:p>
        </p:txBody>
      </p:sp>
      <p:sp>
        <p:nvSpPr>
          <p:cNvPr name="Freeform 5" id="5"/>
          <p:cNvSpPr/>
          <p:nvPr/>
        </p:nvSpPr>
        <p:spPr>
          <a:xfrm flipH="false" flipV="false" rot="-439770">
            <a:off x="12653267" y="778853"/>
            <a:ext cx="994777" cy="1103774"/>
          </a:xfrm>
          <a:custGeom>
            <a:avLst/>
            <a:gdLst/>
            <a:ahLst/>
            <a:cxnLst/>
            <a:rect r="r" b="b" t="t" l="l"/>
            <a:pathLst>
              <a:path h="1103774" w="994777">
                <a:moveTo>
                  <a:pt x="0" y="0"/>
                </a:moveTo>
                <a:lnTo>
                  <a:pt x="994776" y="0"/>
                </a:lnTo>
                <a:lnTo>
                  <a:pt x="994776" y="1103775"/>
                </a:lnTo>
                <a:lnTo>
                  <a:pt x="0" y="11037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265362" y="5574598"/>
            <a:ext cx="6669543" cy="1783174"/>
          </a:xfrm>
          <a:prstGeom prst="rect">
            <a:avLst/>
          </a:prstGeom>
        </p:spPr>
        <p:txBody>
          <a:bodyPr anchor="t" rtlCol="false" tIns="0" lIns="0" bIns="0" rIns="0">
            <a:spAutoFit/>
          </a:bodyPr>
          <a:lstStyle/>
          <a:p>
            <a:pPr algn="l">
              <a:lnSpc>
                <a:spcPts val="3564"/>
              </a:lnSpc>
            </a:pPr>
            <a:r>
              <a:rPr lang="en-US" sz="2546">
                <a:solidFill>
                  <a:srgbClr val="FFFFFF"/>
                </a:solidFill>
                <a:latin typeface="Balsamiq Sans"/>
                <a:ea typeface="Balsamiq Sans"/>
                <a:cs typeface="Balsamiq Sans"/>
                <a:sym typeface="Balsamiq Sans"/>
              </a:rPr>
              <a:t>Siemens</a:t>
            </a:r>
          </a:p>
          <a:p>
            <a:pPr algn="l">
              <a:lnSpc>
                <a:spcPts val="3564"/>
              </a:lnSpc>
            </a:pPr>
            <a:r>
              <a:rPr lang="en-US" sz="2546">
                <a:solidFill>
                  <a:srgbClr val="FFFFFF"/>
                </a:solidFill>
                <a:latin typeface="Balsamiq Sans"/>
                <a:ea typeface="Balsamiq Sans"/>
                <a:cs typeface="Balsamiq Sans"/>
                <a:sym typeface="Balsamiq Sans"/>
              </a:rPr>
              <a:t>Cadence </a:t>
            </a:r>
          </a:p>
          <a:p>
            <a:pPr algn="l">
              <a:lnSpc>
                <a:spcPts val="3564"/>
              </a:lnSpc>
            </a:pPr>
            <a:r>
              <a:rPr lang="en-US" sz="2546">
                <a:solidFill>
                  <a:srgbClr val="FFFFFF"/>
                </a:solidFill>
                <a:latin typeface="Balsamiq Sans"/>
                <a:ea typeface="Balsamiq Sans"/>
                <a:cs typeface="Balsamiq Sans"/>
                <a:sym typeface="Balsamiq Sans"/>
              </a:rPr>
              <a:t>Synopsys</a:t>
            </a:r>
          </a:p>
          <a:p>
            <a:pPr algn="l">
              <a:lnSpc>
                <a:spcPts val="3564"/>
              </a:lnSpc>
            </a:pPr>
            <a:r>
              <a:rPr lang="en-US" sz="2546">
                <a:solidFill>
                  <a:srgbClr val="FFFFFF"/>
                </a:solidFill>
                <a:latin typeface="Balsamiq Sans"/>
                <a:ea typeface="Balsamiq Sans"/>
                <a:cs typeface="Balsamiq Sans"/>
                <a:sym typeface="Balsamiq Sans"/>
              </a:rPr>
              <a:t>Xilinx Vivado</a:t>
            </a:r>
          </a:p>
        </p:txBody>
      </p:sp>
      <p:sp>
        <p:nvSpPr>
          <p:cNvPr name="TextBox 7" id="7"/>
          <p:cNvSpPr txBox="true"/>
          <p:nvPr/>
        </p:nvSpPr>
        <p:spPr>
          <a:xfrm rot="0">
            <a:off x="2106139" y="4447080"/>
            <a:ext cx="6234119" cy="949485"/>
          </a:xfrm>
          <a:prstGeom prst="rect">
            <a:avLst/>
          </a:prstGeom>
        </p:spPr>
        <p:txBody>
          <a:bodyPr anchor="t" rtlCol="false" tIns="0" lIns="0" bIns="0" rIns="0">
            <a:spAutoFit/>
          </a:bodyPr>
          <a:lstStyle/>
          <a:p>
            <a:pPr algn="l" marL="0" indent="0" lvl="0">
              <a:lnSpc>
                <a:spcPts val="7521"/>
              </a:lnSpc>
              <a:spcBef>
                <a:spcPct val="0"/>
              </a:spcBef>
            </a:pPr>
            <a:r>
              <a:rPr lang="en-US" sz="6267">
                <a:solidFill>
                  <a:srgbClr val="FFFFFF"/>
                </a:solidFill>
                <a:latin typeface="Caveat Brush"/>
                <a:ea typeface="Caveat Brush"/>
                <a:cs typeface="Caveat Brush"/>
                <a:sym typeface="Caveat Brush"/>
              </a:rPr>
              <a:t>DEF</a:t>
            </a:r>
          </a:p>
        </p:txBody>
      </p:sp>
      <p:sp>
        <p:nvSpPr>
          <p:cNvPr name="TextBox 8" id="8"/>
          <p:cNvSpPr txBox="true"/>
          <p:nvPr/>
        </p:nvSpPr>
        <p:spPr>
          <a:xfrm rot="0">
            <a:off x="1762625" y="5798436"/>
            <a:ext cx="7012546" cy="1335499"/>
          </a:xfrm>
          <a:prstGeom prst="rect">
            <a:avLst/>
          </a:prstGeom>
        </p:spPr>
        <p:txBody>
          <a:bodyPr anchor="t" rtlCol="false" tIns="0" lIns="0" bIns="0" rIns="0">
            <a:spAutoFit/>
          </a:bodyPr>
          <a:lstStyle/>
          <a:p>
            <a:pPr algn="l">
              <a:lnSpc>
                <a:spcPts val="3564"/>
              </a:lnSpc>
            </a:pPr>
            <a:r>
              <a:rPr lang="en-US" sz="2546">
                <a:solidFill>
                  <a:srgbClr val="FFFFFF"/>
                </a:solidFill>
                <a:latin typeface="Balsamiq Sans"/>
                <a:ea typeface="Balsamiq Sans"/>
                <a:cs typeface="Balsamiq Sans"/>
                <a:sym typeface="Balsamiq Sans"/>
              </a:rPr>
              <a:t>Integrated circuit design, or IC design, is a part of a larger body of knowledge known as electronics engineering.</a:t>
            </a:r>
          </a:p>
        </p:txBody>
      </p:sp>
      <p:sp>
        <p:nvSpPr>
          <p:cNvPr name="TextBox 9" id="9"/>
          <p:cNvSpPr txBox="true"/>
          <p:nvPr/>
        </p:nvSpPr>
        <p:spPr>
          <a:xfrm rot="0">
            <a:off x="10211723" y="4447080"/>
            <a:ext cx="6272082" cy="949485"/>
          </a:xfrm>
          <a:prstGeom prst="rect">
            <a:avLst/>
          </a:prstGeom>
        </p:spPr>
        <p:txBody>
          <a:bodyPr anchor="t" rtlCol="false" tIns="0" lIns="0" bIns="0" rIns="0">
            <a:spAutoFit/>
          </a:bodyPr>
          <a:lstStyle/>
          <a:p>
            <a:pPr algn="l" marL="0" indent="0" lvl="0">
              <a:lnSpc>
                <a:spcPts val="7521"/>
              </a:lnSpc>
              <a:spcBef>
                <a:spcPct val="0"/>
              </a:spcBef>
            </a:pPr>
            <a:r>
              <a:rPr lang="en-US" sz="6267">
                <a:solidFill>
                  <a:srgbClr val="FFFFFF"/>
                </a:solidFill>
                <a:latin typeface="Caveat Brush"/>
                <a:ea typeface="Caveat Brush"/>
                <a:cs typeface="Caveat Brush"/>
                <a:sym typeface="Caveat Brush"/>
              </a:rPr>
              <a:t>SOFTWARES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888" r="0" b="-17888"/>
            </a:stretch>
          </a:blipFill>
        </p:spPr>
      </p:sp>
      <p:sp>
        <p:nvSpPr>
          <p:cNvPr name="TextBox 3" id="3"/>
          <p:cNvSpPr txBox="true"/>
          <p:nvPr/>
        </p:nvSpPr>
        <p:spPr>
          <a:xfrm rot="0">
            <a:off x="3906556" y="5095875"/>
            <a:ext cx="10474887" cy="1598729"/>
          </a:xfrm>
          <a:prstGeom prst="rect">
            <a:avLst/>
          </a:prstGeom>
        </p:spPr>
        <p:txBody>
          <a:bodyPr anchor="t" rtlCol="false" tIns="0" lIns="0" bIns="0" rIns="0">
            <a:spAutoFit/>
          </a:bodyPr>
          <a:lstStyle/>
          <a:p>
            <a:pPr algn="ctr">
              <a:lnSpc>
                <a:spcPts val="4252"/>
              </a:lnSpc>
            </a:pPr>
            <a:r>
              <a:rPr lang="en-US" sz="3221">
                <a:solidFill>
                  <a:srgbClr val="FFFFF4"/>
                </a:solidFill>
                <a:latin typeface="Balsamiq Sans"/>
                <a:ea typeface="Balsamiq Sans"/>
                <a:cs typeface="Balsamiq Sans"/>
                <a:sym typeface="Balsamiq Sans"/>
              </a:rPr>
              <a:t>A printed circuit board (PCB) is the board base for physically supporting and wiring the surface-mounted and socketed components in most electronics.</a:t>
            </a:r>
          </a:p>
        </p:txBody>
      </p:sp>
      <p:sp>
        <p:nvSpPr>
          <p:cNvPr name="Freeform 4" id="4"/>
          <p:cNvSpPr/>
          <p:nvPr/>
        </p:nvSpPr>
        <p:spPr>
          <a:xfrm flipH="false" flipV="false" rot="0">
            <a:off x="6037537" y="2668937"/>
            <a:ext cx="6212926" cy="1972604"/>
          </a:xfrm>
          <a:custGeom>
            <a:avLst/>
            <a:gdLst/>
            <a:ahLst/>
            <a:cxnLst/>
            <a:rect r="r" b="b" t="t" l="l"/>
            <a:pathLst>
              <a:path h="1972604" w="6212926">
                <a:moveTo>
                  <a:pt x="0" y="0"/>
                </a:moveTo>
                <a:lnTo>
                  <a:pt x="6212926" y="0"/>
                </a:lnTo>
                <a:lnTo>
                  <a:pt x="6212926" y="1972604"/>
                </a:lnTo>
                <a:lnTo>
                  <a:pt x="0" y="19726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9985">
            <a:off x="6168264" y="2582328"/>
            <a:ext cx="5951998" cy="1659895"/>
          </a:xfrm>
          <a:prstGeom prst="rect">
            <a:avLst/>
          </a:prstGeom>
        </p:spPr>
        <p:txBody>
          <a:bodyPr anchor="t" rtlCol="false" tIns="0" lIns="0" bIns="0" rIns="0">
            <a:spAutoFit/>
          </a:bodyPr>
          <a:lstStyle/>
          <a:p>
            <a:pPr algn="ctr">
              <a:lnSpc>
                <a:spcPts val="13795"/>
              </a:lnSpc>
            </a:pPr>
            <a:r>
              <a:rPr lang="en-US" sz="9853">
                <a:solidFill>
                  <a:srgbClr val="FFFFFF"/>
                </a:solidFill>
                <a:latin typeface="Caveat Brush"/>
                <a:ea typeface="Caveat Brush"/>
                <a:cs typeface="Caveat Brush"/>
                <a:sym typeface="Caveat Brush"/>
              </a:rPr>
              <a:t>PCB</a:t>
            </a:r>
          </a:p>
        </p:txBody>
      </p:sp>
      <p:sp>
        <p:nvSpPr>
          <p:cNvPr name="Freeform 6" id="6"/>
          <p:cNvSpPr/>
          <p:nvPr/>
        </p:nvSpPr>
        <p:spPr>
          <a:xfrm flipH="false" flipV="false" rot="0">
            <a:off x="14546383" y="6297775"/>
            <a:ext cx="2712917" cy="2960525"/>
          </a:xfrm>
          <a:custGeom>
            <a:avLst/>
            <a:gdLst/>
            <a:ahLst/>
            <a:cxnLst/>
            <a:rect r="r" b="b" t="t" l="l"/>
            <a:pathLst>
              <a:path h="2960525" w="2712917">
                <a:moveTo>
                  <a:pt x="0" y="0"/>
                </a:moveTo>
                <a:lnTo>
                  <a:pt x="2712917" y="0"/>
                </a:lnTo>
                <a:lnTo>
                  <a:pt x="2712917" y="2960525"/>
                </a:lnTo>
                <a:lnTo>
                  <a:pt x="0" y="29605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563056" y="6117782"/>
            <a:ext cx="4261464" cy="3943791"/>
          </a:xfrm>
          <a:custGeom>
            <a:avLst/>
            <a:gdLst/>
            <a:ahLst/>
            <a:cxnLst/>
            <a:rect r="r" b="b" t="t" l="l"/>
            <a:pathLst>
              <a:path h="3943791" w="4261464">
                <a:moveTo>
                  <a:pt x="4261464" y="0"/>
                </a:moveTo>
                <a:lnTo>
                  <a:pt x="0" y="0"/>
                </a:lnTo>
                <a:lnTo>
                  <a:pt x="0" y="3943791"/>
                </a:lnTo>
                <a:lnTo>
                  <a:pt x="4261464" y="3943791"/>
                </a:lnTo>
                <a:lnTo>
                  <a:pt x="426146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5902841" y="384532"/>
            <a:ext cx="1789516" cy="1793541"/>
          </a:xfrm>
          <a:prstGeom prst="rect">
            <a:avLst/>
          </a:prstGeom>
        </p:spPr>
        <p:txBody>
          <a:bodyPr anchor="t" rtlCol="false" tIns="0" lIns="0" bIns="0" rIns="0">
            <a:spAutoFit/>
          </a:bodyPr>
          <a:lstStyle/>
          <a:p>
            <a:pPr algn="r">
              <a:lnSpc>
                <a:spcPts val="3591"/>
              </a:lnSpc>
            </a:pPr>
            <a:r>
              <a:rPr lang="en-US" sz="2565">
                <a:solidFill>
                  <a:srgbClr val="FFFFFF"/>
                </a:solidFill>
                <a:latin typeface="Canva Sans"/>
                <a:ea typeface="Canva Sans"/>
                <a:cs typeface="Canva Sans"/>
                <a:sym typeface="Canva Sans"/>
              </a:rPr>
              <a:t>SC</a:t>
            </a:r>
          </a:p>
          <a:p>
            <a:pPr algn="r">
              <a:lnSpc>
                <a:spcPts val="3591"/>
              </a:lnSpc>
            </a:pPr>
            <a:r>
              <a:rPr lang="en-US" sz="2565">
                <a:solidFill>
                  <a:srgbClr val="FFFFFF"/>
                </a:solidFill>
                <a:latin typeface="Canva Sans"/>
                <a:ea typeface="Canva Sans"/>
                <a:cs typeface="Canva Sans"/>
                <a:sym typeface="Canva Sans"/>
              </a:rPr>
              <a:t>OC</a:t>
            </a:r>
          </a:p>
          <a:p>
            <a:pPr algn="r">
              <a:lnSpc>
                <a:spcPts val="3591"/>
              </a:lnSpc>
            </a:pPr>
            <a:r>
              <a:rPr lang="en-US" sz="2565">
                <a:solidFill>
                  <a:srgbClr val="FFFFFF"/>
                </a:solidFill>
                <a:latin typeface="Canva Sans"/>
                <a:ea typeface="Canva Sans"/>
                <a:cs typeface="Canva Sans"/>
                <a:sym typeface="Canva Sans"/>
              </a:rPr>
              <a:t>Power loss</a:t>
            </a:r>
          </a:p>
          <a:p>
            <a:pPr algn="r">
              <a:lnSpc>
                <a:spcPts val="3591"/>
              </a:lnSpc>
            </a:pPr>
            <a:r>
              <a:rPr lang="en-US" sz="2565">
                <a:solidFill>
                  <a:srgbClr val="FFFFFF"/>
                </a:solidFill>
                <a:latin typeface="Canva Sans"/>
                <a:ea typeface="Canva Sans"/>
                <a:cs typeface="Canva Sans"/>
                <a:sym typeface="Canva Sans"/>
              </a:rPr>
              <a:t>Complexity</a:t>
            </a:r>
          </a:p>
        </p:txBody>
      </p:sp>
      <p:sp>
        <p:nvSpPr>
          <p:cNvPr name="TextBox 9" id="9"/>
          <p:cNvSpPr txBox="true"/>
          <p:nvPr/>
        </p:nvSpPr>
        <p:spPr>
          <a:xfrm rot="0">
            <a:off x="226040" y="328213"/>
            <a:ext cx="1699855" cy="976902"/>
          </a:xfrm>
          <a:prstGeom prst="rect">
            <a:avLst/>
          </a:prstGeom>
        </p:spPr>
        <p:txBody>
          <a:bodyPr anchor="t" rtlCol="false" tIns="0" lIns="0" bIns="0" rIns="0">
            <a:spAutoFit/>
          </a:bodyPr>
          <a:lstStyle/>
          <a:p>
            <a:pPr algn="l">
              <a:lnSpc>
                <a:spcPts val="3905"/>
              </a:lnSpc>
            </a:pPr>
            <a:r>
              <a:rPr lang="en-US" sz="2789">
                <a:solidFill>
                  <a:srgbClr val="FFFFFF"/>
                </a:solidFill>
                <a:latin typeface="Canva Sans"/>
                <a:ea typeface="Canva Sans"/>
                <a:cs typeface="Canva Sans"/>
                <a:sym typeface="Canva Sans"/>
              </a:rPr>
              <a:t>FR4</a:t>
            </a:r>
          </a:p>
          <a:p>
            <a:pPr algn="l">
              <a:lnSpc>
                <a:spcPts val="3905"/>
              </a:lnSpc>
            </a:pPr>
            <a:r>
              <a:rPr lang="en-US" sz="2789">
                <a:solidFill>
                  <a:srgbClr val="FFFFFF"/>
                </a:solidFill>
                <a:latin typeface="Canva Sans"/>
                <a:ea typeface="Canva Sans"/>
                <a:cs typeface="Canva Sans"/>
                <a:sym typeface="Canva Sans"/>
              </a:rPr>
              <a:t>Polyimide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99" t="-20065" r="-4976" b="-32379"/>
            </a:stretch>
          </a:blipFill>
        </p:spPr>
      </p:sp>
      <p:pic>
        <p:nvPicPr>
          <p:cNvPr name="Picture 3" id="3"/>
          <p:cNvPicPr>
            <a:picLocks noChangeAspect="true"/>
          </p:cNvPicPr>
          <p:nvPr/>
        </p:nvPicPr>
        <p:blipFill>
          <a:blip r:embed="rId3"/>
          <a:srcRect l="0" t="0" r="0" b="0"/>
          <a:stretch>
            <a:fillRect/>
          </a:stretch>
        </p:blipFill>
        <p:spPr>
          <a:xfrm flipH="false" flipV="false" rot="0">
            <a:off x="14897424" y="523039"/>
            <a:ext cx="2465720" cy="3044099"/>
          </a:xfrm>
          <a:prstGeom prst="rect">
            <a:avLst/>
          </a:prstGeom>
        </p:spPr>
      </p:pic>
      <p:sp>
        <p:nvSpPr>
          <p:cNvPr name="Freeform 4" id="4"/>
          <p:cNvSpPr/>
          <p:nvPr/>
        </p:nvSpPr>
        <p:spPr>
          <a:xfrm flipH="false" flipV="false" rot="0">
            <a:off x="14897424" y="6519419"/>
            <a:ext cx="2877856" cy="3140518"/>
          </a:xfrm>
          <a:custGeom>
            <a:avLst/>
            <a:gdLst/>
            <a:ahLst/>
            <a:cxnLst/>
            <a:rect r="r" b="b" t="t" l="l"/>
            <a:pathLst>
              <a:path h="3140518" w="2877856">
                <a:moveTo>
                  <a:pt x="0" y="0"/>
                </a:moveTo>
                <a:lnTo>
                  <a:pt x="2877856" y="0"/>
                </a:lnTo>
                <a:lnTo>
                  <a:pt x="2877856" y="3140518"/>
                </a:lnTo>
                <a:lnTo>
                  <a:pt x="0" y="31405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250374" y="6117782"/>
            <a:ext cx="4261464" cy="3943791"/>
          </a:xfrm>
          <a:custGeom>
            <a:avLst/>
            <a:gdLst/>
            <a:ahLst/>
            <a:cxnLst/>
            <a:rect r="r" b="b" t="t" l="l"/>
            <a:pathLst>
              <a:path h="3943791" w="4261464">
                <a:moveTo>
                  <a:pt x="4261463" y="0"/>
                </a:moveTo>
                <a:lnTo>
                  <a:pt x="0" y="0"/>
                </a:lnTo>
                <a:lnTo>
                  <a:pt x="0" y="3943791"/>
                </a:lnTo>
                <a:lnTo>
                  <a:pt x="4261463" y="3943791"/>
                </a:lnTo>
                <a:lnTo>
                  <a:pt x="4261463"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5686206" y="523039"/>
            <a:ext cx="6409341" cy="2034966"/>
            <a:chOff x="0" y="0"/>
            <a:chExt cx="8545787" cy="2713287"/>
          </a:xfrm>
        </p:grpSpPr>
        <p:sp>
          <p:nvSpPr>
            <p:cNvPr name="Freeform 7" id="7"/>
            <p:cNvSpPr/>
            <p:nvPr/>
          </p:nvSpPr>
          <p:spPr>
            <a:xfrm flipH="false" flipV="false" rot="0">
              <a:off x="0" y="0"/>
              <a:ext cx="8545787" cy="2713287"/>
            </a:xfrm>
            <a:custGeom>
              <a:avLst/>
              <a:gdLst/>
              <a:ahLst/>
              <a:cxnLst/>
              <a:rect r="r" b="b" t="t" l="l"/>
              <a:pathLst>
                <a:path h="2713287" w="8545787">
                  <a:moveTo>
                    <a:pt x="0" y="0"/>
                  </a:moveTo>
                  <a:lnTo>
                    <a:pt x="8545787" y="0"/>
                  </a:lnTo>
                  <a:lnTo>
                    <a:pt x="8545787" y="2713287"/>
                  </a:lnTo>
                  <a:lnTo>
                    <a:pt x="0" y="27132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9985">
              <a:off x="2697" y="132293"/>
              <a:ext cx="8048513" cy="1868891"/>
            </a:xfrm>
            <a:prstGeom prst="rect">
              <a:avLst/>
            </a:prstGeom>
          </p:spPr>
          <p:txBody>
            <a:bodyPr anchor="t" rtlCol="false" tIns="0" lIns="0" bIns="0" rIns="0">
              <a:spAutoFit/>
            </a:bodyPr>
            <a:lstStyle/>
            <a:p>
              <a:pPr algn="ctr" marL="0" indent="0" lvl="0">
                <a:lnSpc>
                  <a:spcPts val="11782"/>
                </a:lnSpc>
                <a:spcBef>
                  <a:spcPct val="0"/>
                </a:spcBef>
              </a:pPr>
              <a:r>
                <a:rPr lang="en-US" sz="8416">
                  <a:solidFill>
                    <a:srgbClr val="FFFFFF"/>
                  </a:solidFill>
                  <a:latin typeface="Caveat Brush"/>
                  <a:ea typeface="Caveat Brush"/>
                  <a:cs typeface="Caveat Brush"/>
                  <a:sym typeface="Caveat Brush"/>
                </a:rPr>
                <a:t>COMPOSITION</a:t>
              </a:r>
            </a:p>
          </p:txBody>
        </p:sp>
      </p:grpSp>
      <p:sp>
        <p:nvSpPr>
          <p:cNvPr name="Freeform 9" id="9"/>
          <p:cNvSpPr/>
          <p:nvPr/>
        </p:nvSpPr>
        <p:spPr>
          <a:xfrm flipH="false" flipV="false" rot="0">
            <a:off x="4356521" y="3208724"/>
            <a:ext cx="9574959" cy="5818117"/>
          </a:xfrm>
          <a:custGeom>
            <a:avLst/>
            <a:gdLst/>
            <a:ahLst/>
            <a:cxnLst/>
            <a:rect r="r" b="b" t="t" l="l"/>
            <a:pathLst>
              <a:path h="5818117" w="9574959">
                <a:moveTo>
                  <a:pt x="0" y="0"/>
                </a:moveTo>
                <a:lnTo>
                  <a:pt x="9574958" y="0"/>
                </a:lnTo>
                <a:lnTo>
                  <a:pt x="9574958" y="5818117"/>
                </a:lnTo>
                <a:lnTo>
                  <a:pt x="0" y="5818117"/>
                </a:lnTo>
                <a:lnTo>
                  <a:pt x="0" y="0"/>
                </a:lnTo>
                <a:close/>
              </a:path>
            </a:pathLst>
          </a:custGeom>
          <a:blipFill>
            <a:blip r:embed="rId10"/>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DAF9c93QoAM</dc:identifier>
  <dcterms:modified xsi:type="dcterms:W3CDTF">2011-08-01T06:04:30Z</dcterms:modified>
  <cp:revision>1</cp:revision>
  <dc:title>ppt1</dc:title>
</cp:coreProperties>
</file>